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24"/>
  </p:notesMasterIdLst>
  <p:sldIdLst>
    <p:sldId id="286" r:id="rId3"/>
    <p:sldId id="256" r:id="rId4"/>
    <p:sldId id="257" r:id="rId5"/>
    <p:sldId id="259" r:id="rId6"/>
    <p:sldId id="258" r:id="rId7"/>
    <p:sldId id="260" r:id="rId8"/>
    <p:sldId id="261" r:id="rId9"/>
    <p:sldId id="262" r:id="rId10"/>
    <p:sldId id="263" r:id="rId11"/>
    <p:sldId id="265" r:id="rId12"/>
    <p:sldId id="266" r:id="rId13"/>
    <p:sldId id="267" r:id="rId14"/>
    <p:sldId id="268" r:id="rId15"/>
    <p:sldId id="269" r:id="rId16"/>
    <p:sldId id="270" r:id="rId17"/>
    <p:sldId id="271" r:id="rId18"/>
    <p:sldId id="272" r:id="rId19"/>
    <p:sldId id="273" r:id="rId20"/>
    <p:sldId id="274" r:id="rId21"/>
    <p:sldId id="275" r:id="rId22"/>
    <p:sldId id="277" r:id="rId2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0D918-498B-492B-AA83-12511FE49363}" v="3" dt="2026-08-12T17:44:39.4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5" d="100"/>
          <a:sy n="105" d="100"/>
        </p:scale>
        <p:origin x="86" y="2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pson, Kevin S." userId="d5d4d5ab-edc7-4e10-b752-7eda13161b0d" providerId="ADAL" clId="{F9373BFA-50CC-4666-AA7F-A69D3AF8BA28}"/>
    <pc:docChg chg="undo custSel addSld delSld modSld sldOrd">
      <pc:chgData name="Thompson, Kevin S." userId="d5d4d5ab-edc7-4e10-b752-7eda13161b0d" providerId="ADAL" clId="{F9373BFA-50CC-4666-AA7F-A69D3AF8BA28}" dt="2026-07-18T16:37:14.460" v="151" actId="1076"/>
      <pc:docMkLst>
        <pc:docMk/>
      </pc:docMkLst>
      <pc:sldChg chg="modSp mod">
        <pc:chgData name="Thompson, Kevin S." userId="d5d4d5ab-edc7-4e10-b752-7eda13161b0d" providerId="ADAL" clId="{F9373BFA-50CC-4666-AA7F-A69D3AF8BA28}" dt="2026-07-18T16:19:05.573" v="76" actId="20577"/>
        <pc:sldMkLst>
          <pc:docMk/>
          <pc:sldMk cId="0" sldId="257"/>
        </pc:sldMkLst>
        <pc:spChg chg="mod">
          <ac:chgData name="Thompson, Kevin S." userId="d5d4d5ab-edc7-4e10-b752-7eda13161b0d" providerId="ADAL" clId="{F9373BFA-50CC-4666-AA7F-A69D3AF8BA28}" dt="2026-07-18T16:17:13.415" v="25" actId="14100"/>
          <ac:spMkLst>
            <pc:docMk/>
            <pc:sldMk cId="0" sldId="257"/>
            <ac:spMk id="19" creationId="{00000000-0000-0000-0000-000000000000}"/>
          </ac:spMkLst>
        </pc:spChg>
        <pc:spChg chg="mod">
          <ac:chgData name="Thompson, Kevin S." userId="d5d4d5ab-edc7-4e10-b752-7eda13161b0d" providerId="ADAL" clId="{F9373BFA-50CC-4666-AA7F-A69D3AF8BA28}" dt="2026-07-18T16:19:05.573" v="76" actId="20577"/>
          <ac:spMkLst>
            <pc:docMk/>
            <pc:sldMk cId="0" sldId="257"/>
            <ac:spMk id="20" creationId="{00000000-0000-0000-0000-000000000000}"/>
          </ac:spMkLst>
        </pc:spChg>
      </pc:sldChg>
      <pc:sldChg chg="ord">
        <pc:chgData name="Thompson, Kevin S." userId="d5d4d5ab-edc7-4e10-b752-7eda13161b0d" providerId="ADAL" clId="{F9373BFA-50CC-4666-AA7F-A69D3AF8BA28}" dt="2026-07-18T16:24:13.365" v="78"/>
        <pc:sldMkLst>
          <pc:docMk/>
          <pc:sldMk cId="0" sldId="258"/>
        </pc:sldMkLst>
      </pc:sldChg>
      <pc:sldChg chg="addSp delSp modSp add mod setBg">
        <pc:chgData name="Thompson, Kevin S." userId="d5d4d5ab-edc7-4e10-b752-7eda13161b0d" providerId="ADAL" clId="{F9373BFA-50CC-4666-AA7F-A69D3AF8BA28}" dt="2026-07-18T16:37:14.460" v="151" actId="1076"/>
        <pc:sldMkLst>
          <pc:docMk/>
          <pc:sldMk cId="649168188" sldId="277"/>
        </pc:sldMkLst>
        <pc:spChg chg="mod">
          <ac:chgData name="Thompson, Kevin S." userId="d5d4d5ab-edc7-4e10-b752-7eda13161b0d" providerId="ADAL" clId="{F9373BFA-50CC-4666-AA7F-A69D3AF8BA28}" dt="2026-07-18T16:35:23.599" v="107" actId="20577"/>
          <ac:spMkLst>
            <pc:docMk/>
            <pc:sldMk cId="649168188" sldId="277"/>
            <ac:spMk id="3" creationId="{A6052083-8854-6E6E-6BB5-946C5D2771B4}"/>
          </ac:spMkLst>
        </pc:spChg>
        <pc:spChg chg="mod">
          <ac:chgData name="Thompson, Kevin S." userId="d5d4d5ab-edc7-4e10-b752-7eda13161b0d" providerId="ADAL" clId="{F9373BFA-50CC-4666-AA7F-A69D3AF8BA28}" dt="2026-07-18T16:37:14.460" v="151" actId="1076"/>
          <ac:spMkLst>
            <pc:docMk/>
            <pc:sldMk cId="649168188" sldId="277"/>
            <ac:spMk id="5" creationId="{F4128F7E-1357-4D20-C8ED-AA7AD6BDA65A}"/>
          </ac:spMkLst>
        </pc:spChg>
        <pc:spChg chg="add del mod ord">
          <ac:chgData name="Thompson, Kevin S." userId="d5d4d5ab-edc7-4e10-b752-7eda13161b0d" providerId="ADAL" clId="{F9373BFA-50CC-4666-AA7F-A69D3AF8BA28}" dt="2026-07-18T16:37:06.871" v="150" actId="1076"/>
          <ac:spMkLst>
            <pc:docMk/>
            <pc:sldMk cId="649168188" sldId="277"/>
            <ac:spMk id="6" creationId="{342CC525-FE19-EF8A-254D-7702A175F174}"/>
          </ac:spMkLst>
        </pc:spChg>
        <pc:spChg chg="add del mod">
          <ac:chgData name="Thompson, Kevin S." userId="d5d4d5ab-edc7-4e10-b752-7eda13161b0d" providerId="ADAL" clId="{F9373BFA-50CC-4666-AA7F-A69D3AF8BA28}" dt="2026-07-18T16:36:57.358" v="148" actId="20577"/>
          <ac:spMkLst>
            <pc:docMk/>
            <pc:sldMk cId="649168188" sldId="277"/>
            <ac:spMk id="8" creationId="{E7A9B398-903E-463C-4A06-28200B397D2A}"/>
          </ac:spMkLst>
        </pc:spChg>
      </pc:sldChg>
    </pc:docChg>
  </pc:docChgLst>
  <pc:docChgLst>
    <pc:chgData name="Thompson, Kevin S." userId="d5d4d5ab-edc7-4e10-b752-7eda13161b0d" providerId="ADAL" clId="{B75171DA-6086-4FE7-90A0-9A4B58564E10}"/>
    <pc:docChg chg="custSel addSld delSld modSld modMainMaster">
      <pc:chgData name="Thompson, Kevin S." userId="d5d4d5ab-edc7-4e10-b752-7eda13161b0d" providerId="ADAL" clId="{B75171DA-6086-4FE7-90A0-9A4B58564E10}" dt="2026-08-12T17:44:39.451" v="18"/>
      <pc:docMkLst>
        <pc:docMk/>
      </pc:docMkLst>
      <pc:sldChg chg="setBg">
        <pc:chgData name="Thompson, Kevin S." userId="d5d4d5ab-edc7-4e10-b752-7eda13161b0d" providerId="ADAL" clId="{B75171DA-6086-4FE7-90A0-9A4B58564E10}" dt="2026-08-12T17:44:39.451" v="18"/>
        <pc:sldMkLst>
          <pc:docMk/>
          <pc:sldMk cId="0" sldId="256"/>
        </pc:sldMkLst>
      </pc:sldChg>
      <pc:sldChg chg="modSp mod setBg">
        <pc:chgData name="Thompson, Kevin S." userId="d5d4d5ab-edc7-4e10-b752-7eda13161b0d" providerId="ADAL" clId="{B75171DA-6086-4FE7-90A0-9A4B58564E10}" dt="2026-08-12T17:44:39.451" v="18"/>
        <pc:sldMkLst>
          <pc:docMk/>
          <pc:sldMk cId="0" sldId="257"/>
        </pc:sldMkLst>
        <pc:spChg chg="mod">
          <ac:chgData name="Thompson, Kevin S." userId="d5d4d5ab-edc7-4e10-b752-7eda13161b0d" providerId="ADAL" clId="{B75171DA-6086-4FE7-90A0-9A4B58564E10}" dt="2026-07-15T21:47:14.877" v="2" actId="14100"/>
          <ac:spMkLst>
            <pc:docMk/>
            <pc:sldMk cId="0" sldId="257"/>
            <ac:spMk id="19" creationId="{00000000-0000-0000-0000-000000000000}"/>
          </ac:spMkLst>
        </pc:spChg>
        <pc:spChg chg="mod">
          <ac:chgData name="Thompson, Kevin S." userId="d5d4d5ab-edc7-4e10-b752-7eda13161b0d" providerId="ADAL" clId="{B75171DA-6086-4FE7-90A0-9A4B58564E10}" dt="2026-07-15T21:52:43.091" v="9" actId="255"/>
          <ac:spMkLst>
            <pc:docMk/>
            <pc:sldMk cId="0" sldId="257"/>
            <ac:spMk id="20" creationId="{00000000-0000-0000-0000-000000000000}"/>
          </ac:spMkLst>
        </pc:spChg>
      </pc:sldChg>
      <pc:sldChg chg="delSp modSp mod setBg">
        <pc:chgData name="Thompson, Kevin S." userId="d5d4d5ab-edc7-4e10-b752-7eda13161b0d" providerId="ADAL" clId="{B75171DA-6086-4FE7-90A0-9A4B58564E10}" dt="2026-08-12T17:44:39.451" v="18"/>
        <pc:sldMkLst>
          <pc:docMk/>
          <pc:sldMk cId="0" sldId="258"/>
        </pc:sldMkLst>
        <pc:spChg chg="mod">
          <ac:chgData name="Thompson, Kevin S." userId="d5d4d5ab-edc7-4e10-b752-7eda13161b0d" providerId="ADAL" clId="{B75171DA-6086-4FE7-90A0-9A4B58564E10}" dt="2026-07-15T21:52:57.345" v="13" actId="313"/>
          <ac:spMkLst>
            <pc:docMk/>
            <pc:sldMk cId="0" sldId="258"/>
            <ac:spMk id="3" creationId="{00000000-0000-0000-0000-000000000000}"/>
          </ac:spMkLst>
        </pc:spChg>
      </pc:sldChg>
      <pc:sldChg chg="setBg">
        <pc:chgData name="Thompson, Kevin S." userId="d5d4d5ab-edc7-4e10-b752-7eda13161b0d" providerId="ADAL" clId="{B75171DA-6086-4FE7-90A0-9A4B58564E10}" dt="2026-08-12T17:44:39.451" v="18"/>
        <pc:sldMkLst>
          <pc:docMk/>
          <pc:sldMk cId="0" sldId="259"/>
        </pc:sldMkLst>
      </pc:sldChg>
      <pc:sldChg chg="setBg">
        <pc:chgData name="Thompson, Kevin S." userId="d5d4d5ab-edc7-4e10-b752-7eda13161b0d" providerId="ADAL" clId="{B75171DA-6086-4FE7-90A0-9A4B58564E10}" dt="2026-08-12T17:44:39.451" v="18"/>
        <pc:sldMkLst>
          <pc:docMk/>
          <pc:sldMk cId="0" sldId="260"/>
        </pc:sldMkLst>
      </pc:sldChg>
      <pc:sldChg chg="setBg">
        <pc:chgData name="Thompson, Kevin S." userId="d5d4d5ab-edc7-4e10-b752-7eda13161b0d" providerId="ADAL" clId="{B75171DA-6086-4FE7-90A0-9A4B58564E10}" dt="2026-08-12T17:44:39.451" v="18"/>
        <pc:sldMkLst>
          <pc:docMk/>
          <pc:sldMk cId="0" sldId="261"/>
        </pc:sldMkLst>
      </pc:sldChg>
      <pc:sldChg chg="setBg">
        <pc:chgData name="Thompson, Kevin S." userId="d5d4d5ab-edc7-4e10-b752-7eda13161b0d" providerId="ADAL" clId="{B75171DA-6086-4FE7-90A0-9A4B58564E10}" dt="2026-08-12T17:44:39.451" v="18"/>
        <pc:sldMkLst>
          <pc:docMk/>
          <pc:sldMk cId="0" sldId="262"/>
        </pc:sldMkLst>
      </pc:sldChg>
      <pc:sldChg chg="setBg">
        <pc:chgData name="Thompson, Kevin S." userId="d5d4d5ab-edc7-4e10-b752-7eda13161b0d" providerId="ADAL" clId="{B75171DA-6086-4FE7-90A0-9A4B58564E10}" dt="2026-08-12T17:44:39.451" v="18"/>
        <pc:sldMkLst>
          <pc:docMk/>
          <pc:sldMk cId="0" sldId="263"/>
        </pc:sldMkLst>
      </pc:sldChg>
      <pc:sldChg chg="setBg">
        <pc:chgData name="Thompson, Kevin S." userId="d5d4d5ab-edc7-4e10-b752-7eda13161b0d" providerId="ADAL" clId="{B75171DA-6086-4FE7-90A0-9A4B58564E10}" dt="2026-08-12T17:44:39.451" v="18"/>
        <pc:sldMkLst>
          <pc:docMk/>
          <pc:sldMk cId="0" sldId="265"/>
        </pc:sldMkLst>
      </pc:sldChg>
      <pc:sldChg chg="setBg">
        <pc:chgData name="Thompson, Kevin S." userId="d5d4d5ab-edc7-4e10-b752-7eda13161b0d" providerId="ADAL" clId="{B75171DA-6086-4FE7-90A0-9A4B58564E10}" dt="2026-08-12T17:44:39.451" v="18"/>
        <pc:sldMkLst>
          <pc:docMk/>
          <pc:sldMk cId="0" sldId="266"/>
        </pc:sldMkLst>
      </pc:sldChg>
      <pc:sldChg chg="setBg">
        <pc:chgData name="Thompson, Kevin S." userId="d5d4d5ab-edc7-4e10-b752-7eda13161b0d" providerId="ADAL" clId="{B75171DA-6086-4FE7-90A0-9A4B58564E10}" dt="2026-08-12T17:44:39.451" v="18"/>
        <pc:sldMkLst>
          <pc:docMk/>
          <pc:sldMk cId="0" sldId="267"/>
        </pc:sldMkLst>
      </pc:sldChg>
      <pc:sldChg chg="setBg">
        <pc:chgData name="Thompson, Kevin S." userId="d5d4d5ab-edc7-4e10-b752-7eda13161b0d" providerId="ADAL" clId="{B75171DA-6086-4FE7-90A0-9A4B58564E10}" dt="2026-08-12T17:44:39.451" v="18"/>
        <pc:sldMkLst>
          <pc:docMk/>
          <pc:sldMk cId="0" sldId="268"/>
        </pc:sldMkLst>
      </pc:sldChg>
      <pc:sldChg chg="setBg">
        <pc:chgData name="Thompson, Kevin S." userId="d5d4d5ab-edc7-4e10-b752-7eda13161b0d" providerId="ADAL" clId="{B75171DA-6086-4FE7-90A0-9A4B58564E10}" dt="2026-08-12T17:44:39.451" v="18"/>
        <pc:sldMkLst>
          <pc:docMk/>
          <pc:sldMk cId="0" sldId="269"/>
        </pc:sldMkLst>
      </pc:sldChg>
      <pc:sldChg chg="setBg">
        <pc:chgData name="Thompson, Kevin S." userId="d5d4d5ab-edc7-4e10-b752-7eda13161b0d" providerId="ADAL" clId="{B75171DA-6086-4FE7-90A0-9A4B58564E10}" dt="2026-08-12T17:44:39.451" v="18"/>
        <pc:sldMkLst>
          <pc:docMk/>
          <pc:sldMk cId="0" sldId="270"/>
        </pc:sldMkLst>
      </pc:sldChg>
      <pc:sldChg chg="setBg">
        <pc:chgData name="Thompson, Kevin S." userId="d5d4d5ab-edc7-4e10-b752-7eda13161b0d" providerId="ADAL" clId="{B75171DA-6086-4FE7-90A0-9A4B58564E10}" dt="2026-08-12T17:44:39.451" v="18"/>
        <pc:sldMkLst>
          <pc:docMk/>
          <pc:sldMk cId="0" sldId="271"/>
        </pc:sldMkLst>
      </pc:sldChg>
      <pc:sldChg chg="setBg">
        <pc:chgData name="Thompson, Kevin S." userId="d5d4d5ab-edc7-4e10-b752-7eda13161b0d" providerId="ADAL" clId="{B75171DA-6086-4FE7-90A0-9A4B58564E10}" dt="2026-08-12T17:44:39.451" v="18"/>
        <pc:sldMkLst>
          <pc:docMk/>
          <pc:sldMk cId="0" sldId="272"/>
        </pc:sldMkLst>
      </pc:sldChg>
      <pc:sldChg chg="setBg">
        <pc:chgData name="Thompson, Kevin S." userId="d5d4d5ab-edc7-4e10-b752-7eda13161b0d" providerId="ADAL" clId="{B75171DA-6086-4FE7-90A0-9A4B58564E10}" dt="2026-08-12T17:44:39.451" v="18"/>
        <pc:sldMkLst>
          <pc:docMk/>
          <pc:sldMk cId="0" sldId="273"/>
        </pc:sldMkLst>
      </pc:sldChg>
      <pc:sldChg chg="setBg">
        <pc:chgData name="Thompson, Kevin S." userId="d5d4d5ab-edc7-4e10-b752-7eda13161b0d" providerId="ADAL" clId="{B75171DA-6086-4FE7-90A0-9A4B58564E10}" dt="2026-08-12T17:44:39.451" v="18"/>
        <pc:sldMkLst>
          <pc:docMk/>
          <pc:sldMk cId="0" sldId="274"/>
        </pc:sldMkLst>
      </pc:sldChg>
      <pc:sldChg chg="setBg">
        <pc:chgData name="Thompson, Kevin S." userId="d5d4d5ab-edc7-4e10-b752-7eda13161b0d" providerId="ADAL" clId="{B75171DA-6086-4FE7-90A0-9A4B58564E10}" dt="2026-08-12T17:44:39.451" v="18"/>
        <pc:sldMkLst>
          <pc:docMk/>
          <pc:sldMk cId="0" sldId="275"/>
        </pc:sldMkLst>
      </pc:sldChg>
      <pc:sldChg chg="add del">
        <pc:chgData name="Thompson, Kevin S." userId="d5d4d5ab-edc7-4e10-b752-7eda13161b0d" providerId="ADAL" clId="{B75171DA-6086-4FE7-90A0-9A4B58564E10}" dt="2026-08-12T16:56:09.053" v="15" actId="47"/>
        <pc:sldMkLst>
          <pc:docMk/>
          <pc:sldMk cId="1493886211" sldId="276"/>
        </pc:sldMkLst>
      </pc:sldChg>
      <pc:sldChg chg="add setBg">
        <pc:chgData name="Thompson, Kevin S." userId="d5d4d5ab-edc7-4e10-b752-7eda13161b0d" providerId="ADAL" clId="{B75171DA-6086-4FE7-90A0-9A4B58564E10}" dt="2026-08-12T17:44:33.651" v="17"/>
        <pc:sldMkLst>
          <pc:docMk/>
          <pc:sldMk cId="1949333732" sldId="286"/>
        </pc:sldMkLst>
      </pc:sldChg>
      <pc:sldMasterChg chg="setBg modSldLayout">
        <pc:chgData name="Thompson, Kevin S." userId="d5d4d5ab-edc7-4e10-b752-7eda13161b0d" providerId="ADAL" clId="{B75171DA-6086-4FE7-90A0-9A4B58564E10}" dt="2026-08-12T17:44:39.451" v="18"/>
        <pc:sldMasterMkLst>
          <pc:docMk/>
          <pc:sldMasterMk cId="0" sldId="2147483648"/>
        </pc:sldMasterMkLst>
        <pc:sldLayoutChg chg="setBg">
          <pc:chgData name="Thompson, Kevin S." userId="d5d4d5ab-edc7-4e10-b752-7eda13161b0d" providerId="ADAL" clId="{B75171DA-6086-4FE7-90A0-9A4B58564E10}" dt="2026-08-12T17:44:39.451" v="18"/>
          <pc:sldLayoutMkLst>
            <pc:docMk/>
            <pc:sldMasterMk cId="0" sldId="2147483648"/>
            <pc:sldLayoutMk cId="0" sldId="2147483649"/>
          </pc:sldLayoutMkLst>
        </pc:sldLayoutChg>
      </pc:sldMasterChg>
      <pc:sldMasterChg chg="setBg">
        <pc:chgData name="Thompson, Kevin S." userId="d5d4d5ab-edc7-4e10-b752-7eda13161b0d" providerId="ADAL" clId="{B75171DA-6086-4FE7-90A0-9A4B58564E10}" dt="2026-08-12T17:44:33.651" v="17"/>
        <pc:sldMasterMkLst>
          <pc:docMk/>
          <pc:sldMasterMk cId="2655865282" sldId="2147483650"/>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5644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272A2-8AA5-A65A-3582-F3F9B893E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50D7E9-C4EC-4B61-2D9B-5276B081F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02A831-62B6-42FA-92CE-CB506D6521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2FBF82-AF70-4CBF-D94A-E5C199F2164C}"/>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822167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BF294-9CB8-8368-69BB-36A29FF7C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99AC1D-D39B-C697-E384-DFF7941CF3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570EAD-8C43-27C3-AAE3-D3C24B1D33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39B090-E5B1-50E6-2A68-595A15B4E9F0}"/>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6" name="Footer Placeholder 5">
            <a:extLst>
              <a:ext uri="{FF2B5EF4-FFF2-40B4-BE49-F238E27FC236}">
                <a16:creationId xmlns:a16="http://schemas.microsoft.com/office/drawing/2014/main" id="{79A444D5-0BE3-6EAB-8F11-0B97C91CC7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9F4F2B-0ABC-79A2-7556-98DADF9F5696}"/>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206137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67AC4-0D87-4B29-C2AA-DA0909800D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188626-5AE1-9D02-64AD-254768EC7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4D1A0B-F73D-26B5-1633-81828106FDC7}"/>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5" name="Footer Placeholder 4">
            <a:extLst>
              <a:ext uri="{FF2B5EF4-FFF2-40B4-BE49-F238E27FC236}">
                <a16:creationId xmlns:a16="http://schemas.microsoft.com/office/drawing/2014/main" id="{B6BFAA53-A127-2A46-AA76-7AFDF56652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05F54C-E0C1-1408-D1C1-88297B5FD6A9}"/>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1761149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DCC1F2-4962-D158-BA1F-74A76D94E0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E040620-BC75-344C-EFAD-B05221A5DF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C7200E-D808-4AC0-523A-6FE2C4F50756}"/>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5" name="Footer Placeholder 4">
            <a:extLst>
              <a:ext uri="{FF2B5EF4-FFF2-40B4-BE49-F238E27FC236}">
                <a16:creationId xmlns:a16="http://schemas.microsoft.com/office/drawing/2014/main" id="{2CA0E657-AB37-51A8-540D-D8124AB5B8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44C101-A150-C662-75CA-2FBC0383470E}"/>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4012796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F7C97-9052-AE06-0ED6-02E5852CB4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2B350E-9CBA-F4CD-C7C6-004D285ED4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8B9810-EB65-B2F6-C12C-271470896567}"/>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5" name="Footer Placeholder 4">
            <a:extLst>
              <a:ext uri="{FF2B5EF4-FFF2-40B4-BE49-F238E27FC236}">
                <a16:creationId xmlns:a16="http://schemas.microsoft.com/office/drawing/2014/main" id="{6CAD9F1C-4A89-A10C-C967-0FAF1A8683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161FA2-3080-53F5-A401-687F1C153867}"/>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3251551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9429A-5CF5-15A9-65F1-42A08EDEA9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C915B0-10AB-5801-0ACD-2FECFABFC0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F9E539-8334-E8C2-DED8-F869AFF0754D}"/>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5" name="Footer Placeholder 4">
            <a:extLst>
              <a:ext uri="{FF2B5EF4-FFF2-40B4-BE49-F238E27FC236}">
                <a16:creationId xmlns:a16="http://schemas.microsoft.com/office/drawing/2014/main" id="{4975C49A-02D3-A436-8383-9FD65564B2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1D1161-74B4-AA80-E949-6FB56EBC7B05}"/>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322115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71753-9C53-FD82-5840-6C2C1E5AEC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552FAE-1E3C-C0B8-E6CF-4C14EBF4C6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AF17BE-F2E6-3752-E354-43B7A5BCE8B6}"/>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5" name="Footer Placeholder 4">
            <a:extLst>
              <a:ext uri="{FF2B5EF4-FFF2-40B4-BE49-F238E27FC236}">
                <a16:creationId xmlns:a16="http://schemas.microsoft.com/office/drawing/2014/main" id="{9979B16C-620E-F50F-17F3-F1C03DF33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AADCF3-F97E-40E3-4FC7-9341E3CE1DA0}"/>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320855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35EAC-49D2-E8C4-FFAA-1016B095C8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000D54-B4FF-95DF-3D67-0FAADBF31A3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F4EDA9-066E-8AFE-F31B-84C1F5F8F70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C53AA4-836A-C0BE-33E6-B76726924325}"/>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6" name="Footer Placeholder 5">
            <a:extLst>
              <a:ext uri="{FF2B5EF4-FFF2-40B4-BE49-F238E27FC236}">
                <a16:creationId xmlns:a16="http://schemas.microsoft.com/office/drawing/2014/main" id="{9A0BC96A-6422-8BA4-CDFC-2F8BB71883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40F845-011C-C233-1503-052D666DC346}"/>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1655798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E5BB7-6836-A1CD-D17A-48793DAFEFA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B1EF7C-8DCF-5B5B-FEF5-52D84C205F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B811C6-4F17-5CAA-6592-A65D9CAC10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7F6CD1-D12C-7DE3-8EAC-0226ACE388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F244B9-AE7A-FA5B-E14D-F276D62799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28F8B2-77B9-A67E-9B83-2BDDAAAA1B7B}"/>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8" name="Footer Placeholder 7">
            <a:extLst>
              <a:ext uri="{FF2B5EF4-FFF2-40B4-BE49-F238E27FC236}">
                <a16:creationId xmlns:a16="http://schemas.microsoft.com/office/drawing/2014/main" id="{BB57EF10-D9AD-1D89-3EA9-20D2056F536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F9CBF2-EBEA-9B03-6CB6-BE3D399E04B1}"/>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1036688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39AFD-7DF2-5161-6BD7-3064B6F131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2AF571-7F86-9B07-2E17-B515B3B41AC9}"/>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4" name="Footer Placeholder 3">
            <a:extLst>
              <a:ext uri="{FF2B5EF4-FFF2-40B4-BE49-F238E27FC236}">
                <a16:creationId xmlns:a16="http://schemas.microsoft.com/office/drawing/2014/main" id="{B3506939-2795-2348-E24E-A2A248516F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601A3BF-4883-48EB-5F2C-3D377899C0D5}"/>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3293725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2D83AC-DC70-A8F8-A0BD-F7CA78033596}"/>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3" name="Footer Placeholder 2">
            <a:extLst>
              <a:ext uri="{FF2B5EF4-FFF2-40B4-BE49-F238E27FC236}">
                <a16:creationId xmlns:a16="http://schemas.microsoft.com/office/drawing/2014/main" id="{E9D87025-4793-7396-98D3-DF1E608A2B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9E8817-E9A1-9779-6056-1DEEEC102EE2}"/>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1079494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44E9D-7E78-72F5-5A1B-882E49BA4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837E29-C549-B6B2-59CB-414C013FC5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E2D009-3B86-BEAE-D6CB-1AA9F879A2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D04184-F85B-720D-E548-44F7AD2DDEB4}"/>
              </a:ext>
            </a:extLst>
          </p:cNvPr>
          <p:cNvSpPr>
            <a:spLocks noGrp="1"/>
          </p:cNvSpPr>
          <p:nvPr>
            <p:ph type="dt" sz="half" idx="10"/>
          </p:nvPr>
        </p:nvSpPr>
        <p:spPr/>
        <p:txBody>
          <a:bodyPr/>
          <a:lstStyle/>
          <a:p>
            <a:fld id="{E5DB4964-DFD1-45A6-A33D-59034EFDC02D}" type="datetimeFigureOut">
              <a:rPr lang="en-US" smtClean="0"/>
              <a:t>8/12/2026</a:t>
            </a:fld>
            <a:endParaRPr lang="en-US"/>
          </a:p>
        </p:txBody>
      </p:sp>
      <p:sp>
        <p:nvSpPr>
          <p:cNvPr id="6" name="Footer Placeholder 5">
            <a:extLst>
              <a:ext uri="{FF2B5EF4-FFF2-40B4-BE49-F238E27FC236}">
                <a16:creationId xmlns:a16="http://schemas.microsoft.com/office/drawing/2014/main" id="{CD9C4045-BE80-9CE5-E228-F4CE6FAE87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DE804C-280E-51E0-7E4D-4BDDD2DDDC06}"/>
              </a:ext>
            </a:extLst>
          </p:cNvPr>
          <p:cNvSpPr>
            <a:spLocks noGrp="1"/>
          </p:cNvSpPr>
          <p:nvPr>
            <p:ph type="sldNum" sz="quarter" idx="12"/>
          </p:nvPr>
        </p:nvSpPr>
        <p:spPr/>
        <p:txBody>
          <a:bodyPr/>
          <a:lstStyle/>
          <a:p>
            <a:fld id="{FB2F85A1-5844-4DB0-8E73-951325DE76B0}" type="slidenum">
              <a:rPr lang="en-US" smtClean="0"/>
              <a:t>‹#›</a:t>
            </a:fld>
            <a:endParaRPr lang="en-US"/>
          </a:p>
        </p:txBody>
      </p:sp>
    </p:spTree>
    <p:extLst>
      <p:ext uri="{BB962C8B-B14F-4D97-AF65-F5344CB8AC3E}">
        <p14:creationId xmlns:p14="http://schemas.microsoft.com/office/powerpoint/2010/main" val="261738656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FD9B79-2480-9B9A-6458-8BEF6F0E36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3EAC38-E3E4-BEA8-219B-1D8C6F5315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96DD75-6454-0AAD-C0B5-C1BF03D015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5DB4964-DFD1-45A6-A33D-59034EFDC02D}" type="datetimeFigureOut">
              <a:rPr lang="en-US" smtClean="0"/>
              <a:t>8/12/2026</a:t>
            </a:fld>
            <a:endParaRPr lang="en-US"/>
          </a:p>
        </p:txBody>
      </p:sp>
      <p:sp>
        <p:nvSpPr>
          <p:cNvPr id="5" name="Footer Placeholder 4">
            <a:extLst>
              <a:ext uri="{FF2B5EF4-FFF2-40B4-BE49-F238E27FC236}">
                <a16:creationId xmlns:a16="http://schemas.microsoft.com/office/drawing/2014/main" id="{C3890DC0-5832-3023-CB86-161DBFD052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ED686EA-5BA9-E65B-308A-42A9F3E39B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2F85A1-5844-4DB0-8E73-951325DE76B0}" type="slidenum">
              <a:rPr lang="en-US" smtClean="0"/>
              <a:t>‹#›</a:t>
            </a:fld>
            <a:endParaRPr lang="en-US"/>
          </a:p>
        </p:txBody>
      </p:sp>
    </p:spTree>
    <p:extLst>
      <p:ext uri="{BB962C8B-B14F-4D97-AF65-F5344CB8AC3E}">
        <p14:creationId xmlns:p14="http://schemas.microsoft.com/office/powerpoint/2010/main" val="265586528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Rectangle 24">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Rectangle 26">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Rectangle 28">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Rectangle 30">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Oval 32">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435FFC9-019A-34DF-C2E4-6D52C8309126}"/>
              </a:ext>
            </a:extLst>
          </p:cNvPr>
          <p:cNvSpPr>
            <a:spLocks noGrp="1"/>
          </p:cNvSpPr>
          <p:nvPr>
            <p:ph type="title"/>
          </p:nvPr>
        </p:nvSpPr>
        <p:spPr>
          <a:xfrm>
            <a:off x="660042" y="891652"/>
            <a:ext cx="4412021" cy="3030724"/>
          </a:xfrm>
        </p:spPr>
        <p:txBody>
          <a:bodyPr vert="horz" lIns="91440" tIns="45720" rIns="91440" bIns="45720" rtlCol="0" anchor="b">
            <a:normAutofit/>
          </a:bodyPr>
          <a:lstStyle/>
          <a:p>
            <a:pPr algn="r"/>
            <a:r>
              <a:rPr lang="en-US" sz="4000" b="1" kern="1200">
                <a:solidFill>
                  <a:srgbClr val="FFFFFF"/>
                </a:solidFill>
                <a:latin typeface="+mj-lt"/>
                <a:ea typeface="+mj-ea"/>
                <a:cs typeface="+mj-cs"/>
              </a:rPr>
              <a:t>What is Salvation?</a:t>
            </a:r>
          </a:p>
        </p:txBody>
      </p:sp>
      <p:sp>
        <p:nvSpPr>
          <p:cNvPr id="3" name="Text Placeholder 2">
            <a:extLst>
              <a:ext uri="{FF2B5EF4-FFF2-40B4-BE49-F238E27FC236}">
                <a16:creationId xmlns:a16="http://schemas.microsoft.com/office/drawing/2014/main" id="{447E8977-44A6-9235-4ACC-88C0DE2C18AC}"/>
              </a:ext>
            </a:extLst>
          </p:cNvPr>
          <p:cNvSpPr>
            <a:spLocks noGrp="1"/>
          </p:cNvSpPr>
          <p:nvPr>
            <p:ph type="body" idx="1"/>
          </p:nvPr>
        </p:nvSpPr>
        <p:spPr>
          <a:xfrm>
            <a:off x="945791" y="4745317"/>
            <a:ext cx="4126272" cy="1375145"/>
          </a:xfrm>
        </p:spPr>
        <p:txBody>
          <a:bodyPr vert="horz" lIns="91440" tIns="45720" rIns="91440" bIns="45720" rtlCol="0">
            <a:normAutofit/>
          </a:bodyPr>
          <a:lstStyle/>
          <a:p>
            <a:pPr algn="r"/>
            <a:r>
              <a:rPr lang="en-US" kern="1200">
                <a:solidFill>
                  <a:srgbClr val="FFFFFF"/>
                </a:solidFill>
                <a:latin typeface="+mn-lt"/>
                <a:ea typeface="+mn-ea"/>
                <a:cs typeface="+mn-cs"/>
              </a:rPr>
              <a:t>The</a:t>
            </a:r>
            <a:r>
              <a:rPr lang="en-US" b="1" kern="1200">
                <a:solidFill>
                  <a:srgbClr val="FFFFFF"/>
                </a:solidFill>
                <a:latin typeface="+mn-lt"/>
                <a:ea typeface="+mn-ea"/>
                <a:cs typeface="+mn-cs"/>
              </a:rPr>
              <a:t>GOODGROUND</a:t>
            </a:r>
            <a:r>
              <a:rPr lang="en-US" kern="1200">
                <a:solidFill>
                  <a:srgbClr val="FFFFFF"/>
                </a:solidFill>
                <a:latin typeface="+mn-lt"/>
                <a:ea typeface="+mn-ea"/>
                <a:cs typeface="+mn-cs"/>
              </a:rPr>
              <a:t>.org</a:t>
            </a:r>
          </a:p>
        </p:txBody>
      </p:sp>
      <p:pic>
        <p:nvPicPr>
          <p:cNvPr id="5" name="Picture 4">
            <a:extLst>
              <a:ext uri="{FF2B5EF4-FFF2-40B4-BE49-F238E27FC236}">
                <a16:creationId xmlns:a16="http://schemas.microsoft.com/office/drawing/2014/main" id="{23FD5B2A-D7D3-C907-E5AA-7415990FDE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581425"/>
            <a:ext cx="5608320" cy="5650700"/>
          </a:xfrm>
          <a:prstGeom prst="rect">
            <a:avLst/>
          </a:prstGeom>
        </p:spPr>
      </p:pic>
    </p:spTree>
    <p:extLst>
      <p:ext uri="{BB962C8B-B14F-4D97-AF65-F5344CB8AC3E}">
        <p14:creationId xmlns:p14="http://schemas.microsoft.com/office/powerpoint/2010/main" val="1949333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PART C</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Missio Dei</a:t>
            </a:r>
            <a:endParaRPr lang="en-US" sz="4000" dirty="0"/>
          </a:p>
        </p:txBody>
      </p:sp>
      <p:sp>
        <p:nvSpPr>
          <p:cNvPr id="4" name="Text 2"/>
          <p:cNvSpPr/>
          <p:nvPr/>
        </p:nvSpPr>
        <p:spPr>
          <a:xfrm>
            <a:off x="640080" y="1783080"/>
            <a:ext cx="10972800" cy="502920"/>
          </a:xfrm>
          <a:prstGeom prst="rect">
            <a:avLst/>
          </a:prstGeom>
          <a:noFill/>
          <a:ln/>
        </p:spPr>
        <p:txBody>
          <a:bodyPr wrap="square" lIns="0" tIns="0" rIns="0" bIns="0" rtlCol="0" anchor="ctr"/>
          <a:lstStyle/>
          <a:p>
            <a:pPr marL="0" indent="0">
              <a:buNone/>
            </a:pPr>
            <a:r>
              <a:rPr lang="en-US" sz="1900" dirty="0">
                <a:solidFill>
                  <a:srgbClr val="111111"/>
                </a:solidFill>
                <a:latin typeface="Arial" pitchFamily="34" charset="0"/>
                <a:ea typeface="Arial" pitchFamily="34" charset="-122"/>
                <a:cs typeface="Arial" pitchFamily="34" charset="-120"/>
              </a:rPr>
              <a:t>A Latin term meaning </a:t>
            </a:r>
            <a:r>
              <a:rPr lang="en-US" sz="1900" b="1" dirty="0">
                <a:solidFill>
                  <a:srgbClr val="BD8A2E"/>
                </a:solidFill>
                <a:latin typeface="Arial" pitchFamily="34" charset="0"/>
                <a:ea typeface="Arial" pitchFamily="34" charset="-122"/>
                <a:cs typeface="Arial" pitchFamily="34" charset="-120"/>
              </a:rPr>
              <a:t>“Mission of God”</a:t>
            </a:r>
            <a:r>
              <a:rPr lang="en-US" sz="1900" dirty="0">
                <a:solidFill>
                  <a:srgbClr val="111111"/>
                </a:solidFill>
                <a:latin typeface="Arial" pitchFamily="34" charset="0"/>
                <a:ea typeface="Arial" pitchFamily="34" charset="-122"/>
                <a:cs typeface="Arial" pitchFamily="34" charset="-120"/>
              </a:rPr>
              <a:t> or </a:t>
            </a:r>
            <a:r>
              <a:rPr lang="en-US" sz="1900" b="1" dirty="0">
                <a:solidFill>
                  <a:srgbClr val="BD8A2E"/>
                </a:solidFill>
                <a:latin typeface="Arial" pitchFamily="34" charset="0"/>
                <a:ea typeface="Arial" pitchFamily="34" charset="-122"/>
                <a:cs typeface="Arial" pitchFamily="34" charset="-120"/>
              </a:rPr>
              <a:t>“the sending of God.”</a:t>
            </a:r>
            <a:r>
              <a:rPr lang="en-US" sz="1900" b="1" dirty="0">
                <a:solidFill>
                  <a:srgbClr val="111111"/>
                </a:solidFill>
                <a:latin typeface="Arial" pitchFamily="34" charset="0"/>
                <a:ea typeface="Arial" pitchFamily="34" charset="-122"/>
                <a:cs typeface="Arial" pitchFamily="34" charset="-120"/>
              </a:rPr>
              <a:t>  God has a mission for His Church.</a:t>
            </a:r>
            <a:endParaRPr lang="en-US" sz="1900" dirty="0"/>
          </a:p>
        </p:txBody>
      </p:sp>
      <p:sp>
        <p:nvSpPr>
          <p:cNvPr id="5" name="Text 3"/>
          <p:cNvSpPr/>
          <p:nvPr/>
        </p:nvSpPr>
        <p:spPr>
          <a:xfrm>
            <a:off x="640080" y="2377440"/>
            <a:ext cx="10972800" cy="914400"/>
          </a:xfrm>
          <a:prstGeom prst="rect">
            <a:avLst/>
          </a:prstGeom>
          <a:noFill/>
          <a:ln/>
        </p:spPr>
        <p:txBody>
          <a:bodyPr wrap="square" lIns="0" tIns="0" rIns="0" bIns="0" rtlCol="0" anchor="ctr"/>
          <a:lstStyle/>
          <a:p>
            <a:pPr marL="0" indent="0">
              <a:buNone/>
            </a:pPr>
            <a:r>
              <a:rPr lang="en-US" sz="1800" dirty="0">
                <a:solidFill>
                  <a:srgbClr val="111111"/>
                </a:solidFill>
                <a:latin typeface="Arial" pitchFamily="34" charset="0"/>
                <a:ea typeface="Arial" pitchFamily="34" charset="-122"/>
                <a:cs typeface="Arial" pitchFamily="34" charset="-120"/>
              </a:rPr>
              <a:t>God's mission is to redeem the world, and we as the Church are His plan to carry out that mission. We are all called to fulfill this assignment. No matter who we are, man or woman, where we were born, our education, economic status, or whatever job we may have.</a:t>
            </a:r>
            <a:endParaRPr lang="en-US" sz="1800" dirty="0"/>
          </a:p>
        </p:txBody>
      </p:sp>
      <p:sp>
        <p:nvSpPr>
          <p:cNvPr id="6" name="Shape 4"/>
          <p:cNvSpPr/>
          <p:nvPr/>
        </p:nvSpPr>
        <p:spPr>
          <a:xfrm>
            <a:off x="640080" y="3474720"/>
            <a:ext cx="10972800" cy="2194560"/>
          </a:xfrm>
          <a:prstGeom prst="roundRect">
            <a:avLst>
              <a:gd name="adj" fmla="val 3333"/>
            </a:avLst>
          </a:prstGeom>
          <a:solidFill>
            <a:srgbClr val="F7EFDE"/>
          </a:solidFill>
          <a:ln w="19050">
            <a:solidFill>
              <a:srgbClr val="BD8A2E"/>
            </a:solidFill>
            <a:prstDash val="solid"/>
          </a:ln>
        </p:spPr>
        <p:txBody>
          <a:bodyPr/>
          <a:lstStyle/>
          <a:p>
            <a:endParaRPr lang="en-US"/>
          </a:p>
        </p:txBody>
      </p:sp>
      <p:sp>
        <p:nvSpPr>
          <p:cNvPr id="7" name="Text 5"/>
          <p:cNvSpPr/>
          <p:nvPr/>
        </p:nvSpPr>
        <p:spPr>
          <a:xfrm>
            <a:off x="868680" y="3611880"/>
            <a:ext cx="10515600" cy="1920240"/>
          </a:xfrm>
          <a:prstGeom prst="rect">
            <a:avLst/>
          </a:prstGeom>
          <a:noFill/>
          <a:ln/>
        </p:spPr>
        <p:txBody>
          <a:bodyPr wrap="square" lIns="0" tIns="0" rIns="0" bIns="0" rtlCol="0" anchor="ctr"/>
          <a:lstStyle/>
          <a:p>
            <a:pPr marL="0" indent="0">
              <a:buNone/>
            </a:pPr>
            <a:r>
              <a:rPr lang="en-US" sz="1700" b="1" dirty="0">
                <a:solidFill>
                  <a:srgbClr val="BD8A2E"/>
                </a:solidFill>
                <a:latin typeface="Arial" pitchFamily="34" charset="0"/>
                <a:ea typeface="Arial" pitchFamily="34" charset="-122"/>
                <a:cs typeface="Arial" pitchFamily="34" charset="-120"/>
              </a:rPr>
              <a:t>Matthew 28:18-20 (NIV)  |  The Great Commission</a:t>
            </a:r>
            <a:endParaRPr lang="en-US" sz="1700" dirty="0"/>
          </a:p>
          <a:p>
            <a:pPr marL="0" indent="0">
              <a:buNone/>
            </a:pPr>
            <a:r>
              <a:rPr lang="en-US" sz="1900" i="1" dirty="0">
                <a:solidFill>
                  <a:srgbClr val="111111"/>
                </a:solidFill>
                <a:latin typeface="Arial" pitchFamily="34" charset="0"/>
                <a:ea typeface="Arial" pitchFamily="34" charset="-122"/>
                <a:cs typeface="Arial" pitchFamily="34" charset="-120"/>
              </a:rPr>
              <a:t>“All authority in heaven and on earth has been given to me. Therefore go and make disciples of all nations, baptizing them in the name of the Father and of the Son and of the Holy Spirit, and teaching them to obey everything I have commanded you. And surely I am with you always, to the very end of the age.”</a:t>
            </a:r>
            <a:endParaRPr lang="en-US" sz="1700" dirty="0"/>
          </a:p>
        </p:txBody>
      </p:sp>
      <p:sp>
        <p:nvSpPr>
          <p:cNvPr id="8" name="Text 6"/>
          <p:cNvSpPr/>
          <p:nvPr/>
        </p:nvSpPr>
        <p:spPr>
          <a:xfrm>
            <a:off x="640080" y="5852160"/>
            <a:ext cx="10972800" cy="457200"/>
          </a:xfrm>
          <a:prstGeom prst="rect">
            <a:avLst/>
          </a:prstGeom>
          <a:noFill/>
          <a:ln/>
        </p:spPr>
        <p:txBody>
          <a:bodyPr wrap="square" lIns="0" tIns="0" rIns="0" bIns="0" rtlCol="0" anchor="ctr"/>
          <a:lstStyle/>
          <a:p>
            <a:pPr marL="0" indent="0" algn="ctr">
              <a:buNone/>
            </a:pPr>
            <a:r>
              <a:rPr lang="en-US" sz="1600" i="1" dirty="0">
                <a:solidFill>
                  <a:srgbClr val="5A5A5A"/>
                </a:solidFill>
                <a:latin typeface="Arial" pitchFamily="34" charset="0"/>
                <a:ea typeface="Arial" pitchFamily="34" charset="-122"/>
                <a:cs typeface="Arial" pitchFamily="34" charset="-120"/>
              </a:rPr>
              <a:t>The last thing Jesus said before He ascended into heaven</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WHO IS JESUS TELLING TO THEREFORE GO?</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3600" b="1" dirty="0">
                <a:solidFill>
                  <a:srgbClr val="111111"/>
                </a:solidFill>
                <a:latin typeface="Arial" pitchFamily="34" charset="0"/>
                <a:ea typeface="Arial" pitchFamily="34" charset="-122"/>
                <a:cs typeface="Arial" pitchFamily="34" charset="-120"/>
              </a:rPr>
              <a:t>Who does the work of the ministry?</a:t>
            </a:r>
            <a:endParaRPr lang="en-US" sz="3600" dirty="0"/>
          </a:p>
        </p:txBody>
      </p:sp>
      <p:sp>
        <p:nvSpPr>
          <p:cNvPr id="4" name="Shape 2"/>
          <p:cNvSpPr/>
          <p:nvPr/>
        </p:nvSpPr>
        <p:spPr>
          <a:xfrm>
            <a:off x="640080" y="1828800"/>
            <a:ext cx="10972800" cy="1554480"/>
          </a:xfrm>
          <a:prstGeom prst="roundRect">
            <a:avLst>
              <a:gd name="adj" fmla="val 4706"/>
            </a:avLst>
          </a:prstGeom>
          <a:solidFill>
            <a:srgbClr val="F7EFDE"/>
          </a:solidFill>
          <a:ln w="19050">
            <a:solidFill>
              <a:srgbClr val="BD8A2E"/>
            </a:solidFill>
            <a:prstDash val="solid"/>
          </a:ln>
        </p:spPr>
        <p:txBody>
          <a:bodyPr/>
          <a:lstStyle/>
          <a:p>
            <a:endParaRPr lang="en-US"/>
          </a:p>
        </p:txBody>
      </p:sp>
      <p:sp>
        <p:nvSpPr>
          <p:cNvPr id="5" name="Text 3"/>
          <p:cNvSpPr/>
          <p:nvPr/>
        </p:nvSpPr>
        <p:spPr>
          <a:xfrm>
            <a:off x="868680" y="1965960"/>
            <a:ext cx="10515600" cy="1280160"/>
          </a:xfrm>
          <a:prstGeom prst="rect">
            <a:avLst/>
          </a:prstGeom>
          <a:noFill/>
          <a:ln/>
        </p:spPr>
        <p:txBody>
          <a:bodyPr wrap="square" lIns="0" tIns="0" rIns="0" bIns="0" rtlCol="0" anchor="ctr"/>
          <a:lstStyle/>
          <a:p>
            <a:pPr marL="0" indent="0">
              <a:buNone/>
            </a:pPr>
            <a:r>
              <a:rPr lang="en-US" sz="1600" b="1" dirty="0">
                <a:solidFill>
                  <a:srgbClr val="BD8A2E"/>
                </a:solidFill>
                <a:latin typeface="Arial" pitchFamily="34" charset="0"/>
                <a:ea typeface="Arial" pitchFamily="34" charset="-122"/>
                <a:cs typeface="Arial" pitchFamily="34" charset="-120"/>
              </a:rPr>
              <a:t>Ephesians 4:11-12 (ESV)</a:t>
            </a:r>
            <a:endParaRPr lang="en-US" sz="1600" dirty="0"/>
          </a:p>
          <a:p>
            <a:pPr marL="0" indent="0">
              <a:buNone/>
            </a:pPr>
            <a:r>
              <a:rPr lang="en-US" sz="1700" i="1" dirty="0">
                <a:solidFill>
                  <a:srgbClr val="111111"/>
                </a:solidFill>
                <a:latin typeface="Arial" pitchFamily="34" charset="0"/>
                <a:ea typeface="Arial" pitchFamily="34" charset="-122"/>
                <a:cs typeface="Arial" pitchFamily="34" charset="-120"/>
              </a:rPr>
              <a:t>“And he gave the apostles, the prophets, the evangelists, the shepherds (pastors) and teachers, to equip the saints for the work of ministry, for building up the body of Christ.”</a:t>
            </a:r>
            <a:endParaRPr lang="en-US" sz="1600" dirty="0"/>
          </a:p>
        </p:txBody>
      </p:sp>
      <p:sp>
        <p:nvSpPr>
          <p:cNvPr id="6" name="Shape 4"/>
          <p:cNvSpPr/>
          <p:nvPr/>
        </p:nvSpPr>
        <p:spPr>
          <a:xfrm>
            <a:off x="640080" y="3611880"/>
            <a:ext cx="10972800" cy="1600200"/>
          </a:xfrm>
          <a:prstGeom prst="roundRect">
            <a:avLst>
              <a:gd name="adj" fmla="val 4571"/>
            </a:avLst>
          </a:prstGeom>
          <a:solidFill>
            <a:srgbClr val="FFFFFF"/>
          </a:solidFill>
          <a:ln w="22225">
            <a:solidFill>
              <a:srgbClr val="BD8A2E"/>
            </a:solidFill>
            <a:prstDash val="solid"/>
          </a:ln>
        </p:spPr>
        <p:txBody>
          <a:bodyPr/>
          <a:lstStyle/>
          <a:p>
            <a:endParaRPr lang="en-US"/>
          </a:p>
        </p:txBody>
      </p:sp>
      <p:sp>
        <p:nvSpPr>
          <p:cNvPr id="7" name="Text 5"/>
          <p:cNvSpPr/>
          <p:nvPr/>
        </p:nvSpPr>
        <p:spPr>
          <a:xfrm>
            <a:off x="914400" y="3749040"/>
            <a:ext cx="10424160" cy="1325880"/>
          </a:xfrm>
          <a:prstGeom prst="rect">
            <a:avLst/>
          </a:prstGeom>
          <a:noFill/>
          <a:ln/>
        </p:spPr>
        <p:txBody>
          <a:bodyPr wrap="square" lIns="0" tIns="0" rIns="0" bIns="0" rtlCol="0" anchor="ctr"/>
          <a:lstStyle/>
          <a:p>
            <a:pPr marL="0" indent="0">
              <a:buNone/>
            </a:pPr>
            <a:r>
              <a:rPr lang="en-US" sz="1600" b="1" dirty="0">
                <a:solidFill>
                  <a:srgbClr val="BD8A2E"/>
                </a:solidFill>
                <a:latin typeface="Arial" pitchFamily="34" charset="0"/>
                <a:ea typeface="Arial" pitchFamily="34" charset="-122"/>
                <a:cs typeface="Arial" pitchFamily="34" charset="-120"/>
              </a:rPr>
              <a:t>Where we may have gotten it wrong... the comma!  </a:t>
            </a:r>
            <a:r>
              <a:rPr lang="en-US" sz="1500" dirty="0">
                <a:solidFill>
                  <a:srgbClr val="111111"/>
                </a:solidFill>
                <a:latin typeface="Arial" pitchFamily="34" charset="0"/>
                <a:ea typeface="Arial" pitchFamily="34" charset="-122"/>
                <a:cs typeface="Arial" pitchFamily="34" charset="-120"/>
              </a:rPr>
              <a:t>The KJV reads “for the perfecting of the saints, for the work of the ministry...” Those commas made it read as three jobs for the pastor, and that's a big part of how the “pastor does the ministry” model got embedded in church culture. Modern translations removed the comma because the Greek grammar supports equipping the saints for the work.</a:t>
            </a:r>
            <a:endParaRPr lang="en-US" sz="1600" dirty="0"/>
          </a:p>
        </p:txBody>
      </p:sp>
      <p:sp>
        <p:nvSpPr>
          <p:cNvPr id="8" name="Text 6"/>
          <p:cNvSpPr/>
          <p:nvPr/>
        </p:nvSpPr>
        <p:spPr>
          <a:xfrm>
            <a:off x="640080" y="5440680"/>
            <a:ext cx="10972800" cy="960120"/>
          </a:xfrm>
          <a:prstGeom prst="rect">
            <a:avLst/>
          </a:prstGeom>
          <a:noFill/>
          <a:ln/>
        </p:spPr>
        <p:txBody>
          <a:bodyPr wrap="square" lIns="0" tIns="0" rIns="0" bIns="0" rtlCol="0" anchor="ctr"/>
          <a:lstStyle/>
          <a:p>
            <a:pPr marL="0" indent="0" algn="ctr">
              <a:buNone/>
            </a:pPr>
            <a:r>
              <a:rPr lang="en-US" sz="2000" b="1" dirty="0">
                <a:solidFill>
                  <a:srgbClr val="111111"/>
                </a:solidFill>
                <a:latin typeface="Arial" pitchFamily="34" charset="0"/>
                <a:ea typeface="Arial" pitchFamily="34" charset="-122"/>
                <a:cs typeface="Arial" pitchFamily="34" charset="-120"/>
              </a:rPr>
              <a:t>You and I are the ones to do the work of the ministry, not the pastor. </a:t>
            </a:r>
            <a:r>
              <a:rPr lang="en-US" sz="2000" b="1" dirty="0">
                <a:solidFill>
                  <a:srgbClr val="BD8A2E"/>
                </a:solidFill>
                <a:latin typeface="Arial" pitchFamily="34" charset="0"/>
                <a:ea typeface="Arial" pitchFamily="34" charset="-122"/>
                <a:cs typeface="Arial" pitchFamily="34" charset="-120"/>
              </a:rPr>
              <a:t>You will never grow into a mature disciple if you remain a spectator.</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THE PEOPLE GOD CHOOSES TO CARRY OUT HIS PLANS</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“Are you sure, God?”</a:t>
            </a:r>
            <a:endParaRPr lang="en-US" sz="4000" dirty="0"/>
          </a:p>
        </p:txBody>
      </p:sp>
      <p:sp>
        <p:nvSpPr>
          <p:cNvPr id="4" name="Text 2"/>
          <p:cNvSpPr/>
          <p:nvPr/>
        </p:nvSpPr>
        <p:spPr>
          <a:xfrm>
            <a:off x="640080" y="1828800"/>
            <a:ext cx="10972800" cy="822960"/>
          </a:xfrm>
          <a:prstGeom prst="rect">
            <a:avLst/>
          </a:prstGeom>
          <a:noFill/>
          <a:ln/>
        </p:spPr>
        <p:txBody>
          <a:bodyPr wrap="square" lIns="0" tIns="0" rIns="0" bIns="0" rtlCol="0" anchor="ctr"/>
          <a:lstStyle/>
          <a:p>
            <a:pPr marL="0" indent="0">
              <a:buNone/>
            </a:pPr>
            <a:r>
              <a:rPr lang="en-US" sz="1800" dirty="0">
                <a:solidFill>
                  <a:srgbClr val="111111"/>
                </a:solidFill>
                <a:latin typeface="Arial" pitchFamily="34" charset="0"/>
                <a:ea typeface="Arial" pitchFamily="34" charset="-122"/>
                <a:cs typeface="Arial" pitchFamily="34" charset="-120"/>
              </a:rPr>
              <a:t>Adam and Eve. Abraham. Jacob. Moses. David. Peter. Paul... If we just look at Paul, he was killing Christians! Even Ananias asked, “God, are you sure?”</a:t>
            </a:r>
            <a:endParaRPr lang="en-US" sz="1800" dirty="0"/>
          </a:p>
        </p:txBody>
      </p:sp>
      <p:sp>
        <p:nvSpPr>
          <p:cNvPr id="5" name="Shape 3"/>
          <p:cNvSpPr/>
          <p:nvPr/>
        </p:nvSpPr>
        <p:spPr>
          <a:xfrm>
            <a:off x="640080" y="2788920"/>
            <a:ext cx="10972800" cy="1463040"/>
          </a:xfrm>
          <a:prstGeom prst="roundRect">
            <a:avLst>
              <a:gd name="adj" fmla="val 5000"/>
            </a:avLst>
          </a:prstGeom>
          <a:solidFill>
            <a:srgbClr val="F7EFDE"/>
          </a:solidFill>
          <a:ln w="19050">
            <a:solidFill>
              <a:srgbClr val="BD8A2E"/>
            </a:solidFill>
            <a:prstDash val="solid"/>
          </a:ln>
        </p:spPr>
        <p:txBody>
          <a:bodyPr/>
          <a:lstStyle/>
          <a:p>
            <a:endParaRPr lang="en-US"/>
          </a:p>
        </p:txBody>
      </p:sp>
      <p:sp>
        <p:nvSpPr>
          <p:cNvPr id="6" name="Text 4"/>
          <p:cNvSpPr/>
          <p:nvPr/>
        </p:nvSpPr>
        <p:spPr>
          <a:xfrm>
            <a:off x="868680" y="2926080"/>
            <a:ext cx="10515600" cy="1188720"/>
          </a:xfrm>
          <a:prstGeom prst="rect">
            <a:avLst/>
          </a:prstGeom>
          <a:noFill/>
          <a:ln/>
        </p:spPr>
        <p:txBody>
          <a:bodyPr wrap="square" lIns="0" tIns="0" rIns="0" bIns="0" rtlCol="0" anchor="ctr"/>
          <a:lstStyle/>
          <a:p>
            <a:pPr marL="0" indent="0">
              <a:buNone/>
            </a:pPr>
            <a:r>
              <a:rPr lang="en-US" sz="1600" b="1" dirty="0">
                <a:solidFill>
                  <a:srgbClr val="BD8A2E"/>
                </a:solidFill>
                <a:latin typeface="Arial" pitchFamily="34" charset="0"/>
                <a:ea typeface="Arial" pitchFamily="34" charset="-122"/>
                <a:cs typeface="Arial" pitchFamily="34" charset="-120"/>
              </a:rPr>
              <a:t>Acts 9:15-16 (NIV)</a:t>
            </a:r>
            <a:endParaRPr lang="en-US" sz="1600" dirty="0"/>
          </a:p>
          <a:p>
            <a:pPr marL="0" indent="0">
              <a:buNone/>
            </a:pPr>
            <a:r>
              <a:rPr lang="en-US" sz="1800" i="1" dirty="0">
                <a:solidFill>
                  <a:srgbClr val="111111"/>
                </a:solidFill>
                <a:latin typeface="Arial" pitchFamily="34" charset="0"/>
                <a:ea typeface="Arial" pitchFamily="34" charset="-122"/>
                <a:cs typeface="Arial" pitchFamily="34" charset="-120"/>
              </a:rPr>
              <a:t>“Go! This man is my chosen instrument to proclaim my name to the Gentiles and their kings and to the people of Israel. I will show him how much he must suffer for my name.”</a:t>
            </a:r>
            <a:endParaRPr lang="en-US" sz="1600" dirty="0"/>
          </a:p>
        </p:txBody>
      </p:sp>
      <p:sp>
        <p:nvSpPr>
          <p:cNvPr id="7" name="Text 5"/>
          <p:cNvSpPr/>
          <p:nvPr/>
        </p:nvSpPr>
        <p:spPr>
          <a:xfrm>
            <a:off x="640080" y="4434840"/>
            <a:ext cx="10972800" cy="548640"/>
          </a:xfrm>
          <a:prstGeom prst="rect">
            <a:avLst/>
          </a:prstGeom>
          <a:noFill/>
          <a:ln/>
        </p:spPr>
        <p:txBody>
          <a:bodyPr wrap="square" lIns="0" tIns="0" rIns="0" bIns="0" rtlCol="0" anchor="ctr"/>
          <a:lstStyle/>
          <a:p>
            <a:pPr marL="0" indent="0" algn="ctr">
              <a:buNone/>
            </a:pPr>
            <a:r>
              <a:rPr lang="en-US" sz="2400" b="1" dirty="0">
                <a:solidFill>
                  <a:srgbClr val="BD8A2E"/>
                </a:solidFill>
                <a:latin typeface="Arial" pitchFamily="34" charset="0"/>
                <a:ea typeface="Arial" pitchFamily="34" charset="-122"/>
                <a:cs typeface="Arial" pitchFamily="34" charset="-120"/>
              </a:rPr>
              <a:t>Paul was His chosen instrument!</a:t>
            </a:r>
            <a:endParaRPr lang="en-US" sz="2400" dirty="0"/>
          </a:p>
        </p:txBody>
      </p:sp>
      <p:sp>
        <p:nvSpPr>
          <p:cNvPr id="8" name="Text 6"/>
          <p:cNvSpPr/>
          <p:nvPr/>
        </p:nvSpPr>
        <p:spPr>
          <a:xfrm>
            <a:off x="640080" y="5120640"/>
            <a:ext cx="10972800" cy="1188720"/>
          </a:xfrm>
          <a:prstGeom prst="rect">
            <a:avLst/>
          </a:prstGeom>
          <a:noFill/>
          <a:ln/>
        </p:spPr>
        <p:txBody>
          <a:bodyPr wrap="square" lIns="0" tIns="0" rIns="0" bIns="0" rtlCol="0" anchor="ctr"/>
          <a:lstStyle/>
          <a:p>
            <a:pPr marL="0" indent="0" algn="ctr">
              <a:buNone/>
            </a:pPr>
            <a:r>
              <a:rPr lang="en-US" sz="1700" dirty="0">
                <a:solidFill>
                  <a:srgbClr val="111111"/>
                </a:solidFill>
                <a:latin typeface="Arial" pitchFamily="34" charset="0"/>
                <a:ea typeface="Arial" pitchFamily="34" charset="-122"/>
                <a:cs typeface="Arial" pitchFamily="34" charset="-120"/>
              </a:rPr>
              <a:t>God is deeply committed to His mission. He sent His Son to die for the world. Will we choose to answer the call by being obedient and trusting that He can and will use us? </a:t>
            </a:r>
            <a:r>
              <a:rPr lang="en-US" sz="1700" b="1" dirty="0">
                <a:solidFill>
                  <a:srgbClr val="111111"/>
                </a:solidFill>
                <a:latin typeface="Arial" pitchFamily="34" charset="0"/>
                <a:ea typeface="Arial" pitchFamily="34" charset="-122"/>
                <a:cs typeface="Arial" pitchFamily="34" charset="-120"/>
              </a:rPr>
              <a:t>The Holy Spirit is our helper and He will empower us to do the things God calls us to do.</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HE'S WAITING FOR YOUR YES</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Say Yes</a:t>
            </a:r>
            <a:endParaRPr lang="en-US" sz="4000" dirty="0"/>
          </a:p>
        </p:txBody>
      </p:sp>
      <p:sp>
        <p:nvSpPr>
          <p:cNvPr id="4" name="Shape 2"/>
          <p:cNvSpPr/>
          <p:nvPr/>
        </p:nvSpPr>
        <p:spPr>
          <a:xfrm>
            <a:off x="640080" y="1874520"/>
            <a:ext cx="10972800" cy="1645920"/>
          </a:xfrm>
          <a:prstGeom prst="roundRect">
            <a:avLst>
              <a:gd name="adj" fmla="val 4444"/>
            </a:avLst>
          </a:prstGeom>
          <a:solidFill>
            <a:srgbClr val="F7EFDE"/>
          </a:solidFill>
          <a:ln w="19050">
            <a:solidFill>
              <a:srgbClr val="BD8A2E"/>
            </a:solidFill>
            <a:prstDash val="solid"/>
          </a:ln>
        </p:spPr>
        <p:txBody>
          <a:bodyPr/>
          <a:lstStyle/>
          <a:p>
            <a:endParaRPr lang="en-US"/>
          </a:p>
        </p:txBody>
      </p:sp>
      <p:sp>
        <p:nvSpPr>
          <p:cNvPr id="5" name="Text 3"/>
          <p:cNvSpPr/>
          <p:nvPr/>
        </p:nvSpPr>
        <p:spPr>
          <a:xfrm>
            <a:off x="914400" y="2057400"/>
            <a:ext cx="10424160" cy="1280160"/>
          </a:xfrm>
          <a:prstGeom prst="rect">
            <a:avLst/>
          </a:prstGeom>
          <a:noFill/>
          <a:ln/>
        </p:spPr>
        <p:txBody>
          <a:bodyPr wrap="square" lIns="0" tIns="0" rIns="0" bIns="0" rtlCol="0" anchor="ctr"/>
          <a:lstStyle/>
          <a:p>
            <a:pPr marL="0" indent="0" algn="ctr">
              <a:buNone/>
            </a:pPr>
            <a:r>
              <a:rPr lang="en-US" sz="2200" b="1" i="1" dirty="0">
                <a:solidFill>
                  <a:srgbClr val="111111"/>
                </a:solidFill>
                <a:latin typeface="Arial" pitchFamily="34" charset="0"/>
                <a:ea typeface="Arial" pitchFamily="34" charset="-122"/>
                <a:cs typeface="Arial" pitchFamily="34" charset="-120"/>
              </a:rPr>
              <a:t>“Your only responsibility is to say Yes to the Lord. The Lord is responsible for everything after our yes.”</a:t>
            </a:r>
            <a:endParaRPr lang="en-US" sz="2200" dirty="0"/>
          </a:p>
          <a:p>
            <a:pPr marL="0" indent="0" algn="ctr">
              <a:buNone/>
            </a:pPr>
            <a:r>
              <a:rPr lang="en-US" sz="1500" dirty="0">
                <a:solidFill>
                  <a:srgbClr val="5A5A5A"/>
                </a:solidFill>
                <a:latin typeface="Arial" pitchFamily="34" charset="0"/>
                <a:ea typeface="Arial" pitchFamily="34" charset="-122"/>
                <a:cs typeface="Arial" pitchFamily="34" charset="-120"/>
              </a:rPr>
              <a:t>Dr. Charles Stanley</a:t>
            </a:r>
            <a:endParaRPr lang="en-US" sz="2200" dirty="0"/>
          </a:p>
        </p:txBody>
      </p:sp>
      <p:sp>
        <p:nvSpPr>
          <p:cNvPr id="6" name="Text 4"/>
          <p:cNvSpPr/>
          <p:nvPr/>
        </p:nvSpPr>
        <p:spPr>
          <a:xfrm>
            <a:off x="640080" y="3703320"/>
            <a:ext cx="10972800" cy="502920"/>
          </a:xfrm>
          <a:prstGeom prst="rect">
            <a:avLst/>
          </a:prstGeom>
          <a:noFill/>
          <a:ln/>
        </p:spPr>
        <p:txBody>
          <a:bodyPr wrap="square" lIns="0" tIns="0" rIns="0" bIns="0" rtlCol="0" anchor="ctr"/>
          <a:lstStyle/>
          <a:p>
            <a:pPr marL="0" indent="0" algn="ctr">
              <a:buNone/>
            </a:pPr>
            <a:r>
              <a:rPr lang="en-US" sz="1700" b="1" dirty="0">
                <a:solidFill>
                  <a:srgbClr val="111111"/>
                </a:solidFill>
                <a:latin typeface="Arial" pitchFamily="34" charset="0"/>
                <a:ea typeface="Arial" pitchFamily="34" charset="-122"/>
                <a:cs typeface="Arial" pitchFamily="34" charset="-120"/>
              </a:rPr>
              <a:t>So what does your yes look like this week? It doesn't have to be a pulpit. Start where you are. The Lord will take care of the rest.</a:t>
            </a:r>
            <a:endParaRPr lang="en-US" sz="1700" dirty="0"/>
          </a:p>
        </p:txBody>
      </p:sp>
      <p:sp>
        <p:nvSpPr>
          <p:cNvPr id="7" name="Shape 5"/>
          <p:cNvSpPr/>
          <p:nvPr/>
        </p:nvSpPr>
        <p:spPr>
          <a:xfrm>
            <a:off x="640080" y="4434840"/>
            <a:ext cx="3520440" cy="1737360"/>
          </a:xfrm>
          <a:prstGeom prst="roundRect">
            <a:avLst>
              <a:gd name="adj" fmla="val 4211"/>
            </a:avLst>
          </a:prstGeom>
          <a:solidFill>
            <a:srgbClr val="FFFFFF"/>
          </a:solidFill>
          <a:ln w="22225">
            <a:solidFill>
              <a:srgbClr val="BD8A2E"/>
            </a:solidFill>
            <a:prstDash val="solid"/>
          </a:ln>
        </p:spPr>
        <p:txBody>
          <a:bodyPr/>
          <a:lstStyle/>
          <a:p>
            <a:endParaRPr lang="en-US"/>
          </a:p>
        </p:txBody>
      </p:sp>
      <p:sp>
        <p:nvSpPr>
          <p:cNvPr id="8" name="Shape 6"/>
          <p:cNvSpPr/>
          <p:nvPr/>
        </p:nvSpPr>
        <p:spPr>
          <a:xfrm>
            <a:off x="2103120" y="4663440"/>
            <a:ext cx="566928" cy="566928"/>
          </a:xfrm>
          <a:prstGeom prst="ellipse">
            <a:avLst/>
          </a:prstGeom>
          <a:solidFill>
            <a:srgbClr val="BD8A2E"/>
          </a:solidFill>
          <a:ln/>
        </p:spPr>
        <p:txBody>
          <a:bodyPr/>
          <a:lstStyle/>
          <a:p>
            <a:endParaRPr lang="en-US"/>
          </a:p>
        </p:txBody>
      </p:sp>
      <p:pic>
        <p:nvPicPr>
          <p:cNvPr id="9" name="Image 0" descr="preencoded.png"/>
          <p:cNvPicPr>
            <a:picLocks noChangeAspect="1"/>
          </p:cNvPicPr>
          <p:nvPr/>
        </p:nvPicPr>
        <p:blipFill>
          <a:blip r:embed="rId3"/>
          <a:stretch>
            <a:fillRect/>
          </a:stretch>
        </p:blipFill>
        <p:spPr>
          <a:xfrm>
            <a:off x="2250521" y="4810841"/>
            <a:ext cx="272125" cy="272125"/>
          </a:xfrm>
          <a:prstGeom prst="rect">
            <a:avLst/>
          </a:prstGeom>
        </p:spPr>
      </p:pic>
      <p:sp>
        <p:nvSpPr>
          <p:cNvPr id="10" name="Text 7"/>
          <p:cNvSpPr/>
          <p:nvPr/>
        </p:nvSpPr>
        <p:spPr>
          <a:xfrm>
            <a:off x="868680" y="5349240"/>
            <a:ext cx="3063240" cy="685800"/>
          </a:xfrm>
          <a:prstGeom prst="rect">
            <a:avLst/>
          </a:prstGeom>
          <a:noFill/>
          <a:ln/>
        </p:spPr>
        <p:txBody>
          <a:bodyPr wrap="square" lIns="0" tIns="0" rIns="0" bIns="0" rtlCol="0" anchor="ctr"/>
          <a:lstStyle/>
          <a:p>
            <a:pPr marL="0" indent="0" algn="ctr">
              <a:buNone/>
            </a:pPr>
            <a:r>
              <a:rPr lang="en-US" sz="1650" b="1" dirty="0">
                <a:solidFill>
                  <a:srgbClr val="111111"/>
                </a:solidFill>
                <a:latin typeface="Arial" pitchFamily="34" charset="0"/>
                <a:ea typeface="Arial" pitchFamily="34" charset="-122"/>
                <a:cs typeface="Arial" pitchFamily="34" charset="-120"/>
              </a:rPr>
              <a:t>Serve on a team here at CPC</a:t>
            </a:r>
            <a:endParaRPr lang="en-US" sz="1650" dirty="0"/>
          </a:p>
        </p:txBody>
      </p:sp>
      <p:sp>
        <p:nvSpPr>
          <p:cNvPr id="11" name="Shape 8"/>
          <p:cNvSpPr/>
          <p:nvPr/>
        </p:nvSpPr>
        <p:spPr>
          <a:xfrm>
            <a:off x="4389120" y="4434840"/>
            <a:ext cx="3520440" cy="1737360"/>
          </a:xfrm>
          <a:prstGeom prst="roundRect">
            <a:avLst>
              <a:gd name="adj" fmla="val 4211"/>
            </a:avLst>
          </a:prstGeom>
          <a:solidFill>
            <a:srgbClr val="FFFFFF"/>
          </a:solidFill>
          <a:ln w="22225">
            <a:solidFill>
              <a:srgbClr val="BD8A2E"/>
            </a:solidFill>
            <a:prstDash val="solid"/>
          </a:ln>
        </p:spPr>
        <p:txBody>
          <a:bodyPr/>
          <a:lstStyle/>
          <a:p>
            <a:endParaRPr lang="en-US"/>
          </a:p>
        </p:txBody>
      </p:sp>
      <p:sp>
        <p:nvSpPr>
          <p:cNvPr id="12" name="Shape 9"/>
          <p:cNvSpPr/>
          <p:nvPr/>
        </p:nvSpPr>
        <p:spPr>
          <a:xfrm>
            <a:off x="5852160" y="4663440"/>
            <a:ext cx="566928" cy="566928"/>
          </a:xfrm>
          <a:prstGeom prst="ellipse">
            <a:avLst/>
          </a:prstGeom>
          <a:solidFill>
            <a:srgbClr val="BD8A2E"/>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5999561" y="4810841"/>
            <a:ext cx="272125" cy="272125"/>
          </a:xfrm>
          <a:prstGeom prst="rect">
            <a:avLst/>
          </a:prstGeom>
        </p:spPr>
      </p:pic>
      <p:sp>
        <p:nvSpPr>
          <p:cNvPr id="14" name="Text 10"/>
          <p:cNvSpPr/>
          <p:nvPr/>
        </p:nvSpPr>
        <p:spPr>
          <a:xfrm>
            <a:off x="4617720" y="5349240"/>
            <a:ext cx="3063240" cy="685800"/>
          </a:xfrm>
          <a:prstGeom prst="rect">
            <a:avLst/>
          </a:prstGeom>
          <a:noFill/>
          <a:ln/>
        </p:spPr>
        <p:txBody>
          <a:bodyPr wrap="square" lIns="0" tIns="0" rIns="0" bIns="0" rtlCol="0" anchor="ctr"/>
          <a:lstStyle/>
          <a:p>
            <a:pPr marL="0" indent="0" algn="ctr">
              <a:buNone/>
            </a:pPr>
            <a:r>
              <a:rPr lang="en-US" sz="1650" b="1" dirty="0">
                <a:solidFill>
                  <a:srgbClr val="111111"/>
                </a:solidFill>
                <a:latin typeface="Arial" pitchFamily="34" charset="0"/>
                <a:ea typeface="Arial" pitchFamily="34" charset="-122"/>
                <a:cs typeface="Arial" pitchFamily="34" charset="-120"/>
              </a:rPr>
              <a:t>Invite one person to church</a:t>
            </a:r>
            <a:endParaRPr lang="en-US" sz="1650" dirty="0"/>
          </a:p>
        </p:txBody>
      </p:sp>
      <p:sp>
        <p:nvSpPr>
          <p:cNvPr id="15" name="Shape 11"/>
          <p:cNvSpPr/>
          <p:nvPr/>
        </p:nvSpPr>
        <p:spPr>
          <a:xfrm>
            <a:off x="8138160" y="4434840"/>
            <a:ext cx="3520440" cy="1737360"/>
          </a:xfrm>
          <a:prstGeom prst="roundRect">
            <a:avLst>
              <a:gd name="adj" fmla="val 4211"/>
            </a:avLst>
          </a:prstGeom>
          <a:solidFill>
            <a:srgbClr val="FFFFFF"/>
          </a:solidFill>
          <a:ln w="22225">
            <a:solidFill>
              <a:srgbClr val="BD8A2E"/>
            </a:solidFill>
            <a:prstDash val="solid"/>
          </a:ln>
        </p:spPr>
        <p:txBody>
          <a:bodyPr/>
          <a:lstStyle/>
          <a:p>
            <a:endParaRPr lang="en-US"/>
          </a:p>
        </p:txBody>
      </p:sp>
      <p:sp>
        <p:nvSpPr>
          <p:cNvPr id="16" name="Shape 12"/>
          <p:cNvSpPr/>
          <p:nvPr/>
        </p:nvSpPr>
        <p:spPr>
          <a:xfrm>
            <a:off x="9601200" y="4663440"/>
            <a:ext cx="566928" cy="566928"/>
          </a:xfrm>
          <a:prstGeom prst="ellipse">
            <a:avLst/>
          </a:prstGeom>
          <a:solidFill>
            <a:srgbClr val="BD8A2E"/>
          </a:solidFill>
          <a:ln/>
        </p:spPr>
        <p:txBody>
          <a:bodyPr/>
          <a:lstStyle/>
          <a:p>
            <a:endParaRPr lang="en-US"/>
          </a:p>
        </p:txBody>
      </p:sp>
      <p:pic>
        <p:nvPicPr>
          <p:cNvPr id="17" name="Image 2" descr="preencoded.png"/>
          <p:cNvPicPr>
            <a:picLocks noChangeAspect="1"/>
          </p:cNvPicPr>
          <p:nvPr/>
        </p:nvPicPr>
        <p:blipFill>
          <a:blip r:embed="rId5"/>
          <a:stretch>
            <a:fillRect/>
          </a:stretch>
        </p:blipFill>
        <p:spPr>
          <a:xfrm>
            <a:off x="9748601" y="4810841"/>
            <a:ext cx="272125" cy="272125"/>
          </a:xfrm>
          <a:prstGeom prst="rect">
            <a:avLst/>
          </a:prstGeom>
        </p:spPr>
      </p:pic>
      <p:sp>
        <p:nvSpPr>
          <p:cNvPr id="18" name="Text 13"/>
          <p:cNvSpPr/>
          <p:nvPr/>
        </p:nvSpPr>
        <p:spPr>
          <a:xfrm>
            <a:off x="8366760" y="5349240"/>
            <a:ext cx="3063240" cy="685800"/>
          </a:xfrm>
          <a:prstGeom prst="rect">
            <a:avLst/>
          </a:prstGeom>
          <a:noFill/>
          <a:ln/>
        </p:spPr>
        <p:txBody>
          <a:bodyPr wrap="square" lIns="0" tIns="0" rIns="0" bIns="0" rtlCol="0" anchor="ctr"/>
          <a:lstStyle/>
          <a:p>
            <a:pPr marL="0" indent="0" algn="ctr">
              <a:buNone/>
            </a:pPr>
            <a:r>
              <a:rPr lang="en-US" sz="1650" b="1" dirty="0">
                <a:solidFill>
                  <a:srgbClr val="111111"/>
                </a:solidFill>
                <a:latin typeface="Arial" pitchFamily="34" charset="0"/>
                <a:ea typeface="Arial" pitchFamily="34" charset="-122"/>
                <a:cs typeface="Arial" pitchFamily="34" charset="-120"/>
              </a:rPr>
              <a:t>Pray for one name, by name</a:t>
            </a:r>
            <a:endParaRPr lang="en-US" sz="16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PART D</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The Table of the Lord</a:t>
            </a:r>
            <a:endParaRPr lang="en-US" sz="4000" dirty="0"/>
          </a:p>
        </p:txBody>
      </p:sp>
      <p:sp>
        <p:nvSpPr>
          <p:cNvPr id="4" name="Text 2"/>
          <p:cNvSpPr/>
          <p:nvPr/>
        </p:nvSpPr>
        <p:spPr>
          <a:xfrm>
            <a:off x="640080" y="1783080"/>
            <a:ext cx="10972800" cy="457200"/>
          </a:xfrm>
          <a:prstGeom prst="rect">
            <a:avLst/>
          </a:prstGeom>
          <a:noFill/>
          <a:ln/>
        </p:spPr>
        <p:txBody>
          <a:bodyPr wrap="square" lIns="0" tIns="0" rIns="0" bIns="0" rtlCol="0" anchor="ctr"/>
          <a:lstStyle/>
          <a:p>
            <a:pPr marL="0" indent="0">
              <a:buNone/>
            </a:pPr>
            <a:r>
              <a:rPr lang="en-US" sz="1800" dirty="0">
                <a:solidFill>
                  <a:srgbClr val="111111"/>
                </a:solidFill>
                <a:latin typeface="Arial" pitchFamily="34" charset="0"/>
                <a:ea typeface="Arial" pitchFamily="34" charset="-122"/>
                <a:cs typeface="Arial" pitchFamily="34" charset="-120"/>
              </a:rPr>
              <a:t>The 3 things people most want to hear. Guess who says them all?</a:t>
            </a:r>
            <a:endParaRPr lang="en-US" sz="1800" dirty="0"/>
          </a:p>
        </p:txBody>
      </p:sp>
      <p:sp>
        <p:nvSpPr>
          <p:cNvPr id="5" name="Shape 3"/>
          <p:cNvSpPr/>
          <p:nvPr/>
        </p:nvSpPr>
        <p:spPr>
          <a:xfrm>
            <a:off x="640080" y="2468880"/>
            <a:ext cx="3520440" cy="2148840"/>
          </a:xfrm>
          <a:prstGeom prst="roundRect">
            <a:avLst>
              <a:gd name="adj" fmla="val 3404"/>
            </a:avLst>
          </a:prstGeom>
          <a:solidFill>
            <a:srgbClr val="F7EFDE"/>
          </a:solidFill>
          <a:ln w="19050">
            <a:solidFill>
              <a:srgbClr val="BD8A2E"/>
            </a:solidFill>
            <a:prstDash val="solid"/>
          </a:ln>
        </p:spPr>
        <p:txBody>
          <a:bodyPr/>
          <a:lstStyle/>
          <a:p>
            <a:endParaRPr lang="en-US"/>
          </a:p>
        </p:txBody>
      </p:sp>
      <p:sp>
        <p:nvSpPr>
          <p:cNvPr id="6" name="Shape 4"/>
          <p:cNvSpPr/>
          <p:nvPr/>
        </p:nvSpPr>
        <p:spPr>
          <a:xfrm>
            <a:off x="2057400" y="2788920"/>
            <a:ext cx="685800" cy="685800"/>
          </a:xfrm>
          <a:prstGeom prst="ellipse">
            <a:avLst/>
          </a:prstGeom>
          <a:solidFill>
            <a:srgbClr val="BD8A2E"/>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2235708" y="2967228"/>
            <a:ext cx="329184" cy="329184"/>
          </a:xfrm>
          <a:prstGeom prst="rect">
            <a:avLst/>
          </a:prstGeom>
        </p:spPr>
      </p:pic>
      <p:sp>
        <p:nvSpPr>
          <p:cNvPr id="8" name="Text 5"/>
          <p:cNvSpPr/>
          <p:nvPr/>
        </p:nvSpPr>
        <p:spPr>
          <a:xfrm>
            <a:off x="822960" y="3657600"/>
            <a:ext cx="3154680" cy="731520"/>
          </a:xfrm>
          <a:prstGeom prst="rect">
            <a:avLst/>
          </a:prstGeom>
          <a:noFill/>
          <a:ln/>
        </p:spPr>
        <p:txBody>
          <a:bodyPr wrap="square" lIns="0" tIns="0" rIns="0" bIns="0" rtlCol="0" anchor="ctr"/>
          <a:lstStyle/>
          <a:p>
            <a:pPr marL="0" indent="0" algn="ctr">
              <a:buNone/>
            </a:pPr>
            <a:r>
              <a:rPr lang="en-US" sz="2200" b="1" dirty="0">
                <a:solidFill>
                  <a:srgbClr val="111111"/>
                </a:solidFill>
                <a:latin typeface="Arial" pitchFamily="34" charset="0"/>
                <a:ea typeface="Arial" pitchFamily="34" charset="-122"/>
                <a:cs typeface="Arial" pitchFamily="34" charset="-120"/>
              </a:rPr>
              <a:t>“I love you”</a:t>
            </a:r>
            <a:endParaRPr lang="en-US" sz="2200" dirty="0"/>
          </a:p>
        </p:txBody>
      </p:sp>
      <p:sp>
        <p:nvSpPr>
          <p:cNvPr id="9" name="Shape 6"/>
          <p:cNvSpPr/>
          <p:nvPr/>
        </p:nvSpPr>
        <p:spPr>
          <a:xfrm>
            <a:off x="4389120" y="2468880"/>
            <a:ext cx="3520440" cy="2148840"/>
          </a:xfrm>
          <a:prstGeom prst="roundRect">
            <a:avLst>
              <a:gd name="adj" fmla="val 3404"/>
            </a:avLst>
          </a:prstGeom>
          <a:solidFill>
            <a:srgbClr val="F7EFDE"/>
          </a:solidFill>
          <a:ln w="19050">
            <a:solidFill>
              <a:srgbClr val="BD8A2E"/>
            </a:solidFill>
            <a:prstDash val="solid"/>
          </a:ln>
        </p:spPr>
        <p:txBody>
          <a:bodyPr/>
          <a:lstStyle/>
          <a:p>
            <a:endParaRPr lang="en-US"/>
          </a:p>
        </p:txBody>
      </p:sp>
      <p:sp>
        <p:nvSpPr>
          <p:cNvPr id="10" name="Shape 7"/>
          <p:cNvSpPr/>
          <p:nvPr/>
        </p:nvSpPr>
        <p:spPr>
          <a:xfrm>
            <a:off x="5806440" y="2788920"/>
            <a:ext cx="685800" cy="685800"/>
          </a:xfrm>
          <a:prstGeom prst="ellipse">
            <a:avLst/>
          </a:prstGeom>
          <a:solidFill>
            <a:srgbClr val="BD8A2E"/>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5984748" y="2967228"/>
            <a:ext cx="329184" cy="329184"/>
          </a:xfrm>
          <a:prstGeom prst="rect">
            <a:avLst/>
          </a:prstGeom>
        </p:spPr>
      </p:pic>
      <p:sp>
        <p:nvSpPr>
          <p:cNvPr id="12" name="Text 8"/>
          <p:cNvSpPr/>
          <p:nvPr/>
        </p:nvSpPr>
        <p:spPr>
          <a:xfrm>
            <a:off x="4572000" y="3657600"/>
            <a:ext cx="3154680" cy="731520"/>
          </a:xfrm>
          <a:prstGeom prst="rect">
            <a:avLst/>
          </a:prstGeom>
          <a:noFill/>
          <a:ln/>
        </p:spPr>
        <p:txBody>
          <a:bodyPr wrap="square" lIns="0" tIns="0" rIns="0" bIns="0" rtlCol="0" anchor="ctr"/>
          <a:lstStyle/>
          <a:p>
            <a:pPr marL="0" indent="0" algn="ctr">
              <a:buNone/>
            </a:pPr>
            <a:r>
              <a:rPr lang="en-US" sz="2200" b="1" dirty="0">
                <a:solidFill>
                  <a:srgbClr val="111111"/>
                </a:solidFill>
                <a:latin typeface="Arial" pitchFamily="34" charset="0"/>
                <a:ea typeface="Arial" pitchFamily="34" charset="-122"/>
                <a:cs typeface="Arial" pitchFamily="34" charset="-120"/>
              </a:rPr>
              <a:t>“You are forgiven”</a:t>
            </a:r>
            <a:endParaRPr lang="en-US" sz="2200" dirty="0"/>
          </a:p>
        </p:txBody>
      </p:sp>
      <p:sp>
        <p:nvSpPr>
          <p:cNvPr id="13" name="Shape 9"/>
          <p:cNvSpPr/>
          <p:nvPr/>
        </p:nvSpPr>
        <p:spPr>
          <a:xfrm>
            <a:off x="8138160" y="2468880"/>
            <a:ext cx="3520440" cy="2148840"/>
          </a:xfrm>
          <a:prstGeom prst="roundRect">
            <a:avLst>
              <a:gd name="adj" fmla="val 3404"/>
            </a:avLst>
          </a:prstGeom>
          <a:solidFill>
            <a:srgbClr val="F7EFDE"/>
          </a:solidFill>
          <a:ln w="19050">
            <a:solidFill>
              <a:srgbClr val="BD8A2E"/>
            </a:solidFill>
            <a:prstDash val="solid"/>
          </a:ln>
        </p:spPr>
        <p:txBody>
          <a:bodyPr/>
          <a:lstStyle/>
          <a:p>
            <a:endParaRPr lang="en-US"/>
          </a:p>
        </p:txBody>
      </p:sp>
      <p:sp>
        <p:nvSpPr>
          <p:cNvPr id="14" name="Shape 10"/>
          <p:cNvSpPr/>
          <p:nvPr/>
        </p:nvSpPr>
        <p:spPr>
          <a:xfrm>
            <a:off x="9555480" y="2788920"/>
            <a:ext cx="685800" cy="685800"/>
          </a:xfrm>
          <a:prstGeom prst="ellipse">
            <a:avLst/>
          </a:prstGeom>
          <a:solidFill>
            <a:srgbClr val="BD8A2E"/>
          </a:solidFill>
          <a:ln/>
        </p:spPr>
        <p:txBody>
          <a:bodyPr/>
          <a:lstStyle/>
          <a:p>
            <a:endParaRPr lang="en-US"/>
          </a:p>
        </p:txBody>
      </p:sp>
      <p:pic>
        <p:nvPicPr>
          <p:cNvPr id="15" name="Image 2" descr="preencoded.png"/>
          <p:cNvPicPr>
            <a:picLocks noChangeAspect="1"/>
          </p:cNvPicPr>
          <p:nvPr/>
        </p:nvPicPr>
        <p:blipFill>
          <a:blip r:embed="rId5"/>
          <a:stretch>
            <a:fillRect/>
          </a:stretch>
        </p:blipFill>
        <p:spPr>
          <a:xfrm>
            <a:off x="9733788" y="2967228"/>
            <a:ext cx="329184" cy="329184"/>
          </a:xfrm>
          <a:prstGeom prst="rect">
            <a:avLst/>
          </a:prstGeom>
        </p:spPr>
      </p:pic>
      <p:sp>
        <p:nvSpPr>
          <p:cNvPr id="16" name="Text 11"/>
          <p:cNvSpPr/>
          <p:nvPr/>
        </p:nvSpPr>
        <p:spPr>
          <a:xfrm>
            <a:off x="8321040" y="3657600"/>
            <a:ext cx="3154680" cy="731520"/>
          </a:xfrm>
          <a:prstGeom prst="rect">
            <a:avLst/>
          </a:prstGeom>
          <a:noFill/>
          <a:ln/>
        </p:spPr>
        <p:txBody>
          <a:bodyPr wrap="square" lIns="0" tIns="0" rIns="0" bIns="0" rtlCol="0" anchor="ctr"/>
          <a:lstStyle/>
          <a:p>
            <a:pPr marL="0" indent="0" algn="ctr">
              <a:buNone/>
            </a:pPr>
            <a:r>
              <a:rPr lang="en-US" sz="2200" b="1" dirty="0">
                <a:solidFill>
                  <a:srgbClr val="111111"/>
                </a:solidFill>
                <a:latin typeface="Arial" pitchFamily="34" charset="0"/>
                <a:ea typeface="Arial" pitchFamily="34" charset="-122"/>
                <a:cs typeface="Arial" pitchFamily="34" charset="-120"/>
              </a:rPr>
              <a:t>“Supper is ready”</a:t>
            </a:r>
            <a:endParaRPr lang="en-US" sz="2200" dirty="0"/>
          </a:p>
        </p:txBody>
      </p:sp>
      <p:sp>
        <p:nvSpPr>
          <p:cNvPr id="17" name="Text 12"/>
          <p:cNvSpPr/>
          <p:nvPr/>
        </p:nvSpPr>
        <p:spPr>
          <a:xfrm>
            <a:off x="640080" y="4983480"/>
            <a:ext cx="10972800" cy="1097280"/>
          </a:xfrm>
          <a:prstGeom prst="rect">
            <a:avLst/>
          </a:prstGeom>
          <a:noFill/>
          <a:ln/>
        </p:spPr>
        <p:txBody>
          <a:bodyPr wrap="square" lIns="0" tIns="0" rIns="0" bIns="0" rtlCol="0" anchor="ctr"/>
          <a:lstStyle/>
          <a:p>
            <a:pPr marL="0" indent="0" algn="ctr">
              <a:buNone/>
            </a:pPr>
            <a:r>
              <a:rPr lang="en-US" sz="2000" dirty="0">
                <a:solidFill>
                  <a:srgbClr val="111111"/>
                </a:solidFill>
                <a:latin typeface="Arial" pitchFamily="34" charset="0"/>
                <a:ea typeface="Arial" pitchFamily="34" charset="-122"/>
                <a:cs typeface="Arial" pitchFamily="34" charset="-120"/>
              </a:rPr>
              <a:t>These three capture the heart of God. God loves you (1 John 4:8). Jesus forgives our sin (John 3:16). </a:t>
            </a:r>
            <a:r>
              <a:rPr lang="en-US" sz="2000" b="1" dirty="0">
                <a:solidFill>
                  <a:srgbClr val="BD8A2E"/>
                </a:solidFill>
                <a:latin typeface="Arial" pitchFamily="34" charset="0"/>
                <a:ea typeface="Arial" pitchFamily="34" charset="-122"/>
                <a:cs typeface="Arial" pitchFamily="34" charset="-120"/>
              </a:rPr>
              <a:t>Now let's talk about supper.</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1. THE LAST SUPPER  |  THE NIGHT BEFORE THE CROSS</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3800" b="1" dirty="0">
                <a:solidFill>
                  <a:srgbClr val="111111"/>
                </a:solidFill>
                <a:latin typeface="Arial" pitchFamily="34" charset="0"/>
                <a:ea typeface="Arial" pitchFamily="34" charset="-122"/>
                <a:cs typeface="Arial" pitchFamily="34" charset="-120"/>
              </a:rPr>
              <a:t>He fulfilled the Passover</a:t>
            </a:r>
            <a:endParaRPr lang="en-US" sz="3800" dirty="0"/>
          </a:p>
        </p:txBody>
      </p:sp>
      <p:sp>
        <p:nvSpPr>
          <p:cNvPr id="4" name="Text 2"/>
          <p:cNvSpPr/>
          <p:nvPr/>
        </p:nvSpPr>
        <p:spPr>
          <a:xfrm>
            <a:off x="640080" y="1783080"/>
            <a:ext cx="10972800" cy="7772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Jesus took the bread and the cup Israel had shared for roughly 1,500 years, stepped into the middle of that meal, and said, in effect, “This was always about Me.”</a:t>
            </a:r>
            <a:endParaRPr lang="en-US" sz="1700" dirty="0"/>
          </a:p>
        </p:txBody>
      </p:sp>
      <p:sp>
        <p:nvSpPr>
          <p:cNvPr id="5" name="Shape 3"/>
          <p:cNvSpPr/>
          <p:nvPr/>
        </p:nvSpPr>
        <p:spPr>
          <a:xfrm>
            <a:off x="640080" y="2697480"/>
            <a:ext cx="3520440" cy="2377440"/>
          </a:xfrm>
          <a:prstGeom prst="roundRect">
            <a:avLst>
              <a:gd name="adj" fmla="val 3077"/>
            </a:avLst>
          </a:prstGeom>
          <a:solidFill>
            <a:srgbClr val="FFFFFF"/>
          </a:solidFill>
          <a:ln w="22225">
            <a:solidFill>
              <a:srgbClr val="BD8A2E"/>
            </a:solidFill>
            <a:prstDash val="solid"/>
          </a:ln>
        </p:spPr>
        <p:txBody>
          <a:bodyPr/>
          <a:lstStyle/>
          <a:p>
            <a:endParaRPr lang="en-US"/>
          </a:p>
        </p:txBody>
      </p:sp>
      <p:sp>
        <p:nvSpPr>
          <p:cNvPr id="6" name="Shape 4"/>
          <p:cNvSpPr/>
          <p:nvPr/>
        </p:nvSpPr>
        <p:spPr>
          <a:xfrm>
            <a:off x="2103120" y="2880360"/>
            <a:ext cx="566928" cy="566928"/>
          </a:xfrm>
          <a:prstGeom prst="ellipse">
            <a:avLst/>
          </a:prstGeom>
          <a:solidFill>
            <a:srgbClr val="BD8A2E"/>
          </a:soli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2250521" y="3027761"/>
            <a:ext cx="272125" cy="272125"/>
          </a:xfrm>
          <a:prstGeom prst="rect">
            <a:avLst/>
          </a:prstGeom>
        </p:spPr>
      </p:pic>
      <p:sp>
        <p:nvSpPr>
          <p:cNvPr id="8" name="Text 5"/>
          <p:cNvSpPr/>
          <p:nvPr/>
        </p:nvSpPr>
        <p:spPr>
          <a:xfrm>
            <a:off x="822960" y="3566160"/>
            <a:ext cx="3154680" cy="594360"/>
          </a:xfrm>
          <a:prstGeom prst="rect">
            <a:avLst/>
          </a:prstGeom>
          <a:noFill/>
          <a:ln/>
        </p:spPr>
        <p:txBody>
          <a:bodyPr wrap="square" lIns="0" tIns="0" rIns="0" bIns="0" rtlCol="0" anchor="ctr"/>
          <a:lstStyle/>
          <a:p>
            <a:pPr marL="0" indent="0" algn="ctr">
              <a:buNone/>
            </a:pPr>
            <a:r>
              <a:rPr lang="en-US" sz="1650" b="1" dirty="0">
                <a:solidFill>
                  <a:srgbClr val="111111"/>
                </a:solidFill>
                <a:latin typeface="Arial" pitchFamily="34" charset="0"/>
                <a:ea typeface="Arial" pitchFamily="34" charset="-122"/>
                <a:cs typeface="Arial" pitchFamily="34" charset="-120"/>
              </a:rPr>
              <a:t>Bread = Jesus's body</a:t>
            </a:r>
            <a:endParaRPr lang="en-US" sz="1650" dirty="0"/>
          </a:p>
        </p:txBody>
      </p:sp>
      <p:sp>
        <p:nvSpPr>
          <p:cNvPr id="9" name="Text 6"/>
          <p:cNvSpPr/>
          <p:nvPr/>
        </p:nvSpPr>
        <p:spPr>
          <a:xfrm>
            <a:off x="896112" y="4160520"/>
            <a:ext cx="3008376" cy="868680"/>
          </a:xfrm>
          <a:prstGeom prst="rect">
            <a:avLst/>
          </a:prstGeom>
          <a:noFill/>
          <a:ln/>
        </p:spPr>
        <p:txBody>
          <a:bodyPr wrap="square" lIns="0" tIns="0" rIns="0" bIns="0" rtlCol="0" anchor="ctr"/>
          <a:lstStyle/>
          <a:p>
            <a:pPr marL="0" indent="0" algn="ctr">
              <a:buNone/>
            </a:pPr>
            <a:r>
              <a:rPr lang="en-US" sz="1250" dirty="0">
                <a:solidFill>
                  <a:srgbClr val="5A5A5A"/>
                </a:solidFill>
                <a:latin typeface="Arial" pitchFamily="34" charset="0"/>
                <a:ea typeface="Arial" pitchFamily="34" charset="-122"/>
                <a:cs typeface="Arial" pitchFamily="34" charset="-120"/>
              </a:rPr>
              <a:t>The bread of affliction that reminded them of suffering. A picture of Him, His body broken for us</a:t>
            </a:r>
            <a:endParaRPr lang="en-US" sz="1250" dirty="0"/>
          </a:p>
        </p:txBody>
      </p:sp>
      <p:sp>
        <p:nvSpPr>
          <p:cNvPr id="10" name="Shape 7"/>
          <p:cNvSpPr/>
          <p:nvPr/>
        </p:nvSpPr>
        <p:spPr>
          <a:xfrm>
            <a:off x="4389120" y="2697480"/>
            <a:ext cx="3520440" cy="2377440"/>
          </a:xfrm>
          <a:prstGeom prst="roundRect">
            <a:avLst>
              <a:gd name="adj" fmla="val 3077"/>
            </a:avLst>
          </a:prstGeom>
          <a:solidFill>
            <a:srgbClr val="FFFFFF"/>
          </a:solidFill>
          <a:ln w="22225">
            <a:solidFill>
              <a:srgbClr val="BD8A2E"/>
            </a:solidFill>
            <a:prstDash val="solid"/>
          </a:ln>
        </p:spPr>
        <p:txBody>
          <a:bodyPr/>
          <a:lstStyle/>
          <a:p>
            <a:endParaRPr lang="en-US"/>
          </a:p>
        </p:txBody>
      </p:sp>
      <p:sp>
        <p:nvSpPr>
          <p:cNvPr id="11" name="Shape 8"/>
          <p:cNvSpPr/>
          <p:nvPr/>
        </p:nvSpPr>
        <p:spPr>
          <a:xfrm>
            <a:off x="5852160" y="2880360"/>
            <a:ext cx="566928" cy="566928"/>
          </a:xfrm>
          <a:prstGeom prst="ellipse">
            <a:avLst/>
          </a:prstGeom>
          <a:solidFill>
            <a:srgbClr val="BD8A2E"/>
          </a:solidFill>
          <a:ln/>
        </p:spPr>
        <p:txBody>
          <a:bodyPr/>
          <a:lstStyle/>
          <a:p>
            <a:endParaRPr lang="en-US"/>
          </a:p>
        </p:txBody>
      </p:sp>
      <p:pic>
        <p:nvPicPr>
          <p:cNvPr id="12" name="Image 1" descr="preencoded.png"/>
          <p:cNvPicPr>
            <a:picLocks noChangeAspect="1"/>
          </p:cNvPicPr>
          <p:nvPr/>
        </p:nvPicPr>
        <p:blipFill>
          <a:blip r:embed="rId4"/>
          <a:stretch>
            <a:fillRect/>
          </a:stretch>
        </p:blipFill>
        <p:spPr>
          <a:xfrm>
            <a:off x="5999561" y="3027761"/>
            <a:ext cx="272125" cy="272125"/>
          </a:xfrm>
          <a:prstGeom prst="rect">
            <a:avLst/>
          </a:prstGeom>
        </p:spPr>
      </p:pic>
      <p:sp>
        <p:nvSpPr>
          <p:cNvPr id="13" name="Text 9"/>
          <p:cNvSpPr/>
          <p:nvPr/>
        </p:nvSpPr>
        <p:spPr>
          <a:xfrm>
            <a:off x="4572000" y="3566160"/>
            <a:ext cx="3154680" cy="594360"/>
          </a:xfrm>
          <a:prstGeom prst="rect">
            <a:avLst/>
          </a:prstGeom>
          <a:noFill/>
          <a:ln/>
        </p:spPr>
        <p:txBody>
          <a:bodyPr wrap="square" lIns="0" tIns="0" rIns="0" bIns="0" rtlCol="0" anchor="ctr"/>
          <a:lstStyle/>
          <a:p>
            <a:pPr marL="0" indent="0" algn="ctr">
              <a:buNone/>
            </a:pPr>
            <a:r>
              <a:rPr lang="en-US" sz="1650" b="1" dirty="0">
                <a:solidFill>
                  <a:srgbClr val="111111"/>
                </a:solidFill>
                <a:latin typeface="Arial" pitchFamily="34" charset="0"/>
                <a:ea typeface="Arial" pitchFamily="34" charset="-122"/>
                <a:cs typeface="Arial" pitchFamily="34" charset="-120"/>
              </a:rPr>
              <a:t>Wine = Jesus's blood</a:t>
            </a:r>
            <a:endParaRPr lang="en-US" sz="1650" dirty="0"/>
          </a:p>
        </p:txBody>
      </p:sp>
      <p:sp>
        <p:nvSpPr>
          <p:cNvPr id="14" name="Text 10"/>
          <p:cNvSpPr/>
          <p:nvPr/>
        </p:nvSpPr>
        <p:spPr>
          <a:xfrm>
            <a:off x="4645152" y="4160520"/>
            <a:ext cx="3008376" cy="868680"/>
          </a:xfrm>
          <a:prstGeom prst="rect">
            <a:avLst/>
          </a:prstGeom>
          <a:noFill/>
          <a:ln/>
        </p:spPr>
        <p:txBody>
          <a:bodyPr wrap="square" lIns="0" tIns="0" rIns="0" bIns="0" rtlCol="0" anchor="ctr"/>
          <a:lstStyle/>
          <a:p>
            <a:pPr marL="0" indent="0" algn="ctr">
              <a:buNone/>
            </a:pPr>
            <a:r>
              <a:rPr lang="en-US" sz="1250" dirty="0">
                <a:solidFill>
                  <a:srgbClr val="5A5A5A"/>
                </a:solidFill>
                <a:latin typeface="Arial" pitchFamily="34" charset="0"/>
                <a:ea typeface="Arial" pitchFamily="34" charset="-122"/>
                <a:cs typeface="Arial" pitchFamily="34" charset="-120"/>
              </a:rPr>
              <a:t>The cup of God's “I will” promises, poured out to make a new covenant</a:t>
            </a:r>
            <a:endParaRPr lang="en-US" sz="1250" dirty="0"/>
          </a:p>
        </p:txBody>
      </p:sp>
      <p:sp>
        <p:nvSpPr>
          <p:cNvPr id="15" name="Shape 11"/>
          <p:cNvSpPr/>
          <p:nvPr/>
        </p:nvSpPr>
        <p:spPr>
          <a:xfrm>
            <a:off x="8138160" y="2697480"/>
            <a:ext cx="3520440" cy="2377440"/>
          </a:xfrm>
          <a:prstGeom prst="roundRect">
            <a:avLst>
              <a:gd name="adj" fmla="val 3077"/>
            </a:avLst>
          </a:prstGeom>
          <a:solidFill>
            <a:srgbClr val="FFFFFF"/>
          </a:solidFill>
          <a:ln w="22225">
            <a:solidFill>
              <a:srgbClr val="BD8A2E"/>
            </a:solidFill>
            <a:prstDash val="solid"/>
          </a:ln>
        </p:spPr>
        <p:txBody>
          <a:bodyPr/>
          <a:lstStyle/>
          <a:p>
            <a:endParaRPr lang="en-US"/>
          </a:p>
        </p:txBody>
      </p:sp>
      <p:sp>
        <p:nvSpPr>
          <p:cNvPr id="16" name="Shape 12"/>
          <p:cNvSpPr/>
          <p:nvPr/>
        </p:nvSpPr>
        <p:spPr>
          <a:xfrm>
            <a:off x="9601200" y="2880360"/>
            <a:ext cx="566928" cy="566928"/>
          </a:xfrm>
          <a:prstGeom prst="ellipse">
            <a:avLst/>
          </a:prstGeom>
          <a:solidFill>
            <a:srgbClr val="BD8A2E"/>
          </a:solidFill>
          <a:ln/>
        </p:spPr>
        <p:txBody>
          <a:bodyPr/>
          <a:lstStyle/>
          <a:p>
            <a:endParaRPr lang="en-US"/>
          </a:p>
        </p:txBody>
      </p:sp>
      <p:pic>
        <p:nvPicPr>
          <p:cNvPr id="17" name="Image 2" descr="preencoded.png"/>
          <p:cNvPicPr>
            <a:picLocks noChangeAspect="1"/>
          </p:cNvPicPr>
          <p:nvPr/>
        </p:nvPicPr>
        <p:blipFill>
          <a:blip r:embed="rId5"/>
          <a:stretch>
            <a:fillRect/>
          </a:stretch>
        </p:blipFill>
        <p:spPr>
          <a:xfrm>
            <a:off x="9748601" y="3027761"/>
            <a:ext cx="272125" cy="272125"/>
          </a:xfrm>
          <a:prstGeom prst="rect">
            <a:avLst/>
          </a:prstGeom>
        </p:spPr>
      </p:pic>
      <p:sp>
        <p:nvSpPr>
          <p:cNvPr id="18" name="Text 13"/>
          <p:cNvSpPr/>
          <p:nvPr/>
        </p:nvSpPr>
        <p:spPr>
          <a:xfrm>
            <a:off x="8321040" y="3566160"/>
            <a:ext cx="3154680" cy="594360"/>
          </a:xfrm>
          <a:prstGeom prst="rect">
            <a:avLst/>
          </a:prstGeom>
          <a:noFill/>
          <a:ln/>
        </p:spPr>
        <p:txBody>
          <a:bodyPr wrap="square" lIns="0" tIns="0" rIns="0" bIns="0" rtlCol="0" anchor="ctr"/>
          <a:lstStyle/>
          <a:p>
            <a:pPr marL="0" indent="0" algn="ctr">
              <a:buNone/>
            </a:pPr>
            <a:r>
              <a:rPr lang="en-US" sz="1650" b="1" dirty="0">
                <a:solidFill>
                  <a:srgbClr val="111111"/>
                </a:solidFill>
                <a:latin typeface="Arial" pitchFamily="34" charset="0"/>
                <a:ea typeface="Arial" pitchFamily="34" charset="-122"/>
                <a:cs typeface="Arial" pitchFamily="34" charset="-120"/>
              </a:rPr>
              <a:t>Exodus = A Greater Deliverance</a:t>
            </a:r>
            <a:endParaRPr lang="en-US" sz="1650" dirty="0"/>
          </a:p>
        </p:txBody>
      </p:sp>
      <p:sp>
        <p:nvSpPr>
          <p:cNvPr id="19" name="Text 14"/>
          <p:cNvSpPr/>
          <p:nvPr/>
        </p:nvSpPr>
        <p:spPr>
          <a:xfrm>
            <a:off x="8394192" y="4160520"/>
            <a:ext cx="3008376" cy="868680"/>
          </a:xfrm>
          <a:prstGeom prst="rect">
            <a:avLst/>
          </a:prstGeom>
          <a:noFill/>
          <a:ln/>
        </p:spPr>
        <p:txBody>
          <a:bodyPr wrap="square" lIns="0" tIns="0" rIns="0" bIns="0" rtlCol="0" anchor="ctr"/>
          <a:lstStyle/>
          <a:p>
            <a:pPr marL="0" indent="0" algn="ctr">
              <a:buNone/>
            </a:pPr>
            <a:r>
              <a:rPr lang="en-US" sz="1250" dirty="0">
                <a:solidFill>
                  <a:srgbClr val="5A5A5A"/>
                </a:solidFill>
                <a:latin typeface="Arial" pitchFamily="34" charset="0"/>
                <a:ea typeface="Arial" pitchFamily="34" charset="-122"/>
                <a:cs typeface="Arial" pitchFamily="34" charset="-120"/>
              </a:rPr>
              <a:t>This new Exodus, accomplished at the cross, delivers us from slavery to sin and death</a:t>
            </a:r>
            <a:endParaRPr lang="en-US" sz="1250" dirty="0"/>
          </a:p>
        </p:txBody>
      </p:sp>
      <p:sp>
        <p:nvSpPr>
          <p:cNvPr id="20" name="Text 15"/>
          <p:cNvSpPr/>
          <p:nvPr/>
        </p:nvSpPr>
        <p:spPr>
          <a:xfrm>
            <a:off x="640080" y="5303520"/>
            <a:ext cx="10972800" cy="1097280"/>
          </a:xfrm>
          <a:prstGeom prst="rect">
            <a:avLst/>
          </a:prstGeom>
          <a:noFill/>
          <a:ln/>
        </p:spPr>
        <p:txBody>
          <a:bodyPr wrap="square" lIns="0" tIns="0" rIns="0" bIns="0" rtlCol="0" anchor="ctr"/>
          <a:lstStyle/>
          <a:p>
            <a:pPr marL="0" indent="0" algn="ctr">
              <a:buNone/>
            </a:pPr>
            <a:r>
              <a:rPr lang="en-US" sz="1600" b="1" i="1" dirty="0">
                <a:solidFill>
                  <a:srgbClr val="BD8A2E"/>
                </a:solidFill>
                <a:latin typeface="Arial" pitchFamily="34" charset="0"/>
                <a:ea typeface="Arial" pitchFamily="34" charset="-122"/>
                <a:cs typeface="Arial" pitchFamily="34" charset="-120"/>
              </a:rPr>
              <a:t>“I will bring you out... I will deliver you... I will redeem you... I will take you as my people...”  </a:t>
            </a:r>
            <a:r>
              <a:rPr lang="en-US" sz="1600" dirty="0">
                <a:solidFill>
                  <a:srgbClr val="111111"/>
                </a:solidFill>
                <a:latin typeface="Arial" pitchFamily="34" charset="0"/>
                <a:ea typeface="Arial" pitchFamily="34" charset="-122"/>
                <a:cs typeface="Arial" pitchFamily="34" charset="-120"/>
              </a:rPr>
              <a:t>The promises God had been making since Exodus were fulfilled right there at the table.  “Do this in remembrance of Me.” (1 Corinthians 11:23-25)</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2. A POWERFUL PICTURE</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What is the “Table of the Lord”?</a:t>
            </a:r>
            <a:endParaRPr lang="en-US" sz="4000" dirty="0"/>
          </a:p>
        </p:txBody>
      </p:sp>
      <p:sp>
        <p:nvSpPr>
          <p:cNvPr id="4" name="Shape 2"/>
          <p:cNvSpPr/>
          <p:nvPr/>
        </p:nvSpPr>
        <p:spPr>
          <a:xfrm>
            <a:off x="640080" y="1965960"/>
            <a:ext cx="3520440" cy="3657600"/>
          </a:xfrm>
          <a:prstGeom prst="roundRect">
            <a:avLst>
              <a:gd name="adj" fmla="val 2078"/>
            </a:avLst>
          </a:prstGeom>
          <a:solidFill>
            <a:srgbClr val="F7EFDE"/>
          </a:solidFill>
          <a:ln w="19050">
            <a:solidFill>
              <a:srgbClr val="BD8A2E"/>
            </a:solidFill>
            <a:prstDash val="solid"/>
          </a:ln>
        </p:spPr>
        <p:txBody>
          <a:bodyPr/>
          <a:lstStyle/>
          <a:p>
            <a:endParaRPr lang="en-US"/>
          </a:p>
        </p:txBody>
      </p:sp>
      <p:sp>
        <p:nvSpPr>
          <p:cNvPr id="5" name="Shape 3"/>
          <p:cNvSpPr/>
          <p:nvPr/>
        </p:nvSpPr>
        <p:spPr>
          <a:xfrm>
            <a:off x="2057400" y="2286000"/>
            <a:ext cx="685800" cy="685800"/>
          </a:xfrm>
          <a:prstGeom prst="ellipse">
            <a:avLst/>
          </a:prstGeom>
          <a:solidFill>
            <a:srgbClr val="BD8A2E"/>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2235708" y="2464308"/>
            <a:ext cx="329184" cy="329184"/>
          </a:xfrm>
          <a:prstGeom prst="rect">
            <a:avLst/>
          </a:prstGeom>
        </p:spPr>
      </p:pic>
      <p:sp>
        <p:nvSpPr>
          <p:cNvPr id="7" name="Text 4"/>
          <p:cNvSpPr/>
          <p:nvPr/>
        </p:nvSpPr>
        <p:spPr>
          <a:xfrm>
            <a:off x="822960" y="3154680"/>
            <a:ext cx="3154680" cy="777240"/>
          </a:xfrm>
          <a:prstGeom prst="rect">
            <a:avLst/>
          </a:prstGeom>
          <a:noFill/>
          <a:ln/>
        </p:spPr>
        <p:txBody>
          <a:bodyPr wrap="square" lIns="0" tIns="0" rIns="0" bIns="0" rtlCol="0" anchor="ctr"/>
          <a:lstStyle/>
          <a:p>
            <a:pPr marL="0" indent="0" algn="ctr">
              <a:buNone/>
            </a:pPr>
            <a:r>
              <a:rPr lang="en-US" sz="1900" b="1" dirty="0">
                <a:solidFill>
                  <a:srgbClr val="111111"/>
                </a:solidFill>
                <a:latin typeface="Arial" pitchFamily="34" charset="0"/>
                <a:ea typeface="Arial" pitchFamily="34" charset="-122"/>
                <a:cs typeface="Arial" pitchFamily="34" charset="-120"/>
              </a:rPr>
              <a:t>The Invitation</a:t>
            </a:r>
            <a:endParaRPr lang="en-US" sz="1900" dirty="0"/>
          </a:p>
        </p:txBody>
      </p:sp>
      <p:sp>
        <p:nvSpPr>
          <p:cNvPr id="8" name="Text 5"/>
          <p:cNvSpPr/>
          <p:nvPr/>
        </p:nvSpPr>
        <p:spPr>
          <a:xfrm>
            <a:off x="914400" y="3977640"/>
            <a:ext cx="2971800" cy="1508760"/>
          </a:xfrm>
          <a:prstGeom prst="rect">
            <a:avLst/>
          </a:prstGeom>
          <a:noFill/>
          <a:ln/>
        </p:spPr>
        <p:txBody>
          <a:bodyPr wrap="square" lIns="0" tIns="0" rIns="0" bIns="0" rtlCol="0" anchor="ctr"/>
          <a:lstStyle/>
          <a:p>
            <a:pPr marL="0" indent="0" algn="ctr">
              <a:buNone/>
            </a:pPr>
            <a:r>
              <a:rPr lang="en-US" sz="1350" dirty="0">
                <a:solidFill>
                  <a:srgbClr val="111111"/>
                </a:solidFill>
                <a:latin typeface="Arial" pitchFamily="34" charset="0"/>
                <a:ea typeface="Arial" pitchFamily="34" charset="-122"/>
                <a:cs typeface="Arial" pitchFamily="34" charset="-120"/>
              </a:rPr>
              <a:t>You don't invite strangers to your table. Being welcomed to the Lord's Table means God has brought you in. Not because you've earned it, but because He loves you</a:t>
            </a:r>
            <a:endParaRPr lang="en-US" sz="1350" dirty="0"/>
          </a:p>
        </p:txBody>
      </p:sp>
      <p:sp>
        <p:nvSpPr>
          <p:cNvPr id="9" name="Shape 6"/>
          <p:cNvSpPr/>
          <p:nvPr/>
        </p:nvSpPr>
        <p:spPr>
          <a:xfrm>
            <a:off x="4389120" y="1965960"/>
            <a:ext cx="3520440" cy="3657600"/>
          </a:xfrm>
          <a:prstGeom prst="roundRect">
            <a:avLst>
              <a:gd name="adj" fmla="val 2078"/>
            </a:avLst>
          </a:prstGeom>
          <a:solidFill>
            <a:srgbClr val="F7EFDE"/>
          </a:solidFill>
          <a:ln w="19050">
            <a:solidFill>
              <a:srgbClr val="BD8A2E"/>
            </a:solidFill>
            <a:prstDash val="solid"/>
          </a:ln>
        </p:spPr>
        <p:txBody>
          <a:bodyPr/>
          <a:lstStyle/>
          <a:p>
            <a:endParaRPr lang="en-US"/>
          </a:p>
        </p:txBody>
      </p:sp>
      <p:sp>
        <p:nvSpPr>
          <p:cNvPr id="10" name="Shape 7"/>
          <p:cNvSpPr/>
          <p:nvPr/>
        </p:nvSpPr>
        <p:spPr>
          <a:xfrm>
            <a:off x="5806440" y="2286000"/>
            <a:ext cx="685800" cy="685800"/>
          </a:xfrm>
          <a:prstGeom prst="ellipse">
            <a:avLst/>
          </a:prstGeom>
          <a:solidFill>
            <a:srgbClr val="BD8A2E"/>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5984748" y="2464308"/>
            <a:ext cx="329184" cy="329184"/>
          </a:xfrm>
          <a:prstGeom prst="rect">
            <a:avLst/>
          </a:prstGeom>
        </p:spPr>
      </p:pic>
      <p:sp>
        <p:nvSpPr>
          <p:cNvPr id="12" name="Text 8"/>
          <p:cNvSpPr/>
          <p:nvPr/>
        </p:nvSpPr>
        <p:spPr>
          <a:xfrm>
            <a:off x="4572000" y="3154680"/>
            <a:ext cx="3154680" cy="777240"/>
          </a:xfrm>
          <a:prstGeom prst="rect">
            <a:avLst/>
          </a:prstGeom>
          <a:noFill/>
          <a:ln/>
        </p:spPr>
        <p:txBody>
          <a:bodyPr wrap="square" lIns="0" tIns="0" rIns="0" bIns="0" rtlCol="0" anchor="ctr"/>
          <a:lstStyle/>
          <a:p>
            <a:pPr marL="0" indent="0" algn="ctr">
              <a:buNone/>
            </a:pPr>
            <a:r>
              <a:rPr lang="en-US" sz="1900" b="1" dirty="0">
                <a:solidFill>
                  <a:srgbClr val="111111"/>
                </a:solidFill>
                <a:latin typeface="Arial" pitchFamily="34" charset="0"/>
                <a:ea typeface="Arial" pitchFamily="34" charset="-122"/>
                <a:cs typeface="Arial" pitchFamily="34" charset="-120"/>
              </a:rPr>
              <a:t>Unity</a:t>
            </a:r>
            <a:endParaRPr lang="en-US" sz="1900" dirty="0"/>
          </a:p>
        </p:txBody>
      </p:sp>
      <p:sp>
        <p:nvSpPr>
          <p:cNvPr id="13" name="Text 9"/>
          <p:cNvSpPr/>
          <p:nvPr/>
        </p:nvSpPr>
        <p:spPr>
          <a:xfrm>
            <a:off x="4663440" y="3977640"/>
            <a:ext cx="2971800" cy="1508760"/>
          </a:xfrm>
          <a:prstGeom prst="rect">
            <a:avLst/>
          </a:prstGeom>
          <a:noFill/>
          <a:ln/>
        </p:spPr>
        <p:txBody>
          <a:bodyPr wrap="square" lIns="0" tIns="0" rIns="0" bIns="0" rtlCol="0" anchor="ctr"/>
          <a:lstStyle/>
          <a:p>
            <a:pPr marL="0" indent="0" algn="ctr">
              <a:buNone/>
            </a:pPr>
            <a:r>
              <a:rPr lang="en-US" sz="1350" dirty="0">
                <a:solidFill>
                  <a:srgbClr val="111111"/>
                </a:solidFill>
                <a:latin typeface="Arial" pitchFamily="34" charset="0"/>
                <a:ea typeface="Arial" pitchFamily="34" charset="-122"/>
                <a:cs typeface="Arial" pitchFamily="34" charset="-120"/>
              </a:rPr>
              <a:t>Everyone around the table is equal. It doesn't matter how long you've followed Jesus, what you do, what you know, or what you've done in your past</a:t>
            </a:r>
            <a:endParaRPr lang="en-US" sz="1350" dirty="0"/>
          </a:p>
        </p:txBody>
      </p:sp>
      <p:sp>
        <p:nvSpPr>
          <p:cNvPr id="14" name="Shape 10"/>
          <p:cNvSpPr/>
          <p:nvPr/>
        </p:nvSpPr>
        <p:spPr>
          <a:xfrm>
            <a:off x="8138160" y="1965960"/>
            <a:ext cx="3520440" cy="3657600"/>
          </a:xfrm>
          <a:prstGeom prst="roundRect">
            <a:avLst>
              <a:gd name="adj" fmla="val 2078"/>
            </a:avLst>
          </a:prstGeom>
          <a:solidFill>
            <a:srgbClr val="F7EFDE"/>
          </a:solidFill>
          <a:ln w="19050">
            <a:solidFill>
              <a:srgbClr val="BD8A2E"/>
            </a:solidFill>
            <a:prstDash val="solid"/>
          </a:ln>
        </p:spPr>
        <p:txBody>
          <a:bodyPr/>
          <a:lstStyle/>
          <a:p>
            <a:endParaRPr lang="en-US"/>
          </a:p>
        </p:txBody>
      </p:sp>
      <p:sp>
        <p:nvSpPr>
          <p:cNvPr id="15" name="Shape 11"/>
          <p:cNvSpPr/>
          <p:nvPr/>
        </p:nvSpPr>
        <p:spPr>
          <a:xfrm>
            <a:off x="9555480" y="2286000"/>
            <a:ext cx="685800" cy="685800"/>
          </a:xfrm>
          <a:prstGeom prst="ellipse">
            <a:avLst/>
          </a:prstGeom>
          <a:solidFill>
            <a:srgbClr val="BD8A2E"/>
          </a:solidFill>
          <a:ln/>
        </p:spPr>
        <p:txBody>
          <a:bodyPr/>
          <a:lstStyle/>
          <a:p>
            <a:endParaRPr lang="en-US"/>
          </a:p>
        </p:txBody>
      </p:sp>
      <p:pic>
        <p:nvPicPr>
          <p:cNvPr id="16" name="Image 2" descr="preencoded.png"/>
          <p:cNvPicPr>
            <a:picLocks noChangeAspect="1"/>
          </p:cNvPicPr>
          <p:nvPr/>
        </p:nvPicPr>
        <p:blipFill>
          <a:blip r:embed="rId5"/>
          <a:stretch>
            <a:fillRect/>
          </a:stretch>
        </p:blipFill>
        <p:spPr>
          <a:xfrm>
            <a:off x="9733788" y="2464308"/>
            <a:ext cx="329184" cy="329184"/>
          </a:xfrm>
          <a:prstGeom prst="rect">
            <a:avLst/>
          </a:prstGeom>
        </p:spPr>
      </p:pic>
      <p:sp>
        <p:nvSpPr>
          <p:cNvPr id="17" name="Text 12"/>
          <p:cNvSpPr/>
          <p:nvPr/>
        </p:nvSpPr>
        <p:spPr>
          <a:xfrm>
            <a:off x="8321040" y="3154680"/>
            <a:ext cx="3154680" cy="777240"/>
          </a:xfrm>
          <a:prstGeom prst="rect">
            <a:avLst/>
          </a:prstGeom>
          <a:noFill/>
          <a:ln/>
        </p:spPr>
        <p:txBody>
          <a:bodyPr wrap="square" lIns="0" tIns="0" rIns="0" bIns="0" rtlCol="0" anchor="ctr"/>
          <a:lstStyle/>
          <a:p>
            <a:pPr marL="0" indent="0" algn="ctr">
              <a:buNone/>
            </a:pPr>
            <a:r>
              <a:rPr lang="en-US" sz="1900" b="1" dirty="0">
                <a:solidFill>
                  <a:srgbClr val="111111"/>
                </a:solidFill>
                <a:latin typeface="Arial" pitchFamily="34" charset="0"/>
                <a:ea typeface="Arial" pitchFamily="34" charset="-122"/>
                <a:cs typeface="Arial" pitchFamily="34" charset="-120"/>
              </a:rPr>
              <a:t>The Table levels the ground</a:t>
            </a:r>
            <a:endParaRPr lang="en-US" sz="1900" dirty="0"/>
          </a:p>
        </p:txBody>
      </p:sp>
      <p:sp>
        <p:nvSpPr>
          <p:cNvPr id="18" name="Text 13"/>
          <p:cNvSpPr/>
          <p:nvPr/>
        </p:nvSpPr>
        <p:spPr>
          <a:xfrm>
            <a:off x="8412480" y="3977640"/>
            <a:ext cx="2971800" cy="1508760"/>
          </a:xfrm>
          <a:prstGeom prst="rect">
            <a:avLst/>
          </a:prstGeom>
          <a:noFill/>
          <a:ln/>
        </p:spPr>
        <p:txBody>
          <a:bodyPr wrap="square" lIns="0" tIns="0" rIns="0" bIns="0" rtlCol="0" anchor="ctr"/>
          <a:lstStyle/>
          <a:p>
            <a:pPr marL="0" indent="0" algn="ctr">
              <a:buNone/>
            </a:pPr>
            <a:r>
              <a:rPr lang="en-US" sz="1350" dirty="0">
                <a:solidFill>
                  <a:srgbClr val="111111"/>
                </a:solidFill>
                <a:latin typeface="Arial" pitchFamily="34" charset="0"/>
                <a:ea typeface="Arial" pitchFamily="34" charset="-122"/>
                <a:cs typeface="Arial" pitchFamily="34" charset="-120"/>
              </a:rPr>
              <a:t>Nobody comes in with a higher or lower status. There's no VIP section. We come in as people Jesus loved enough to die for</a:t>
            </a:r>
            <a:endParaRPr lang="en-US" sz="1350" dirty="0"/>
          </a:p>
        </p:txBody>
      </p:sp>
      <p:sp>
        <p:nvSpPr>
          <p:cNvPr id="19" name="Text 14"/>
          <p:cNvSpPr/>
          <p:nvPr/>
        </p:nvSpPr>
        <p:spPr>
          <a:xfrm>
            <a:off x="640080" y="5897880"/>
            <a:ext cx="10972800" cy="548640"/>
          </a:xfrm>
          <a:prstGeom prst="rect">
            <a:avLst/>
          </a:prstGeom>
          <a:noFill/>
          <a:ln/>
        </p:spPr>
        <p:txBody>
          <a:bodyPr wrap="square" lIns="0" tIns="0" rIns="0" bIns="0" rtlCol="0" anchor="ctr"/>
          <a:lstStyle/>
          <a:p>
            <a:pPr marL="0" indent="0" algn="ctr">
              <a:buNone/>
            </a:pPr>
            <a:r>
              <a:rPr lang="en-US" sz="1800" b="1" dirty="0">
                <a:solidFill>
                  <a:srgbClr val="BD8A2E"/>
                </a:solidFill>
                <a:latin typeface="Arial" pitchFamily="34" charset="0"/>
                <a:ea typeface="Arial" pitchFamily="34" charset="-122"/>
                <a:cs typeface="Arial" pitchFamily="34" charset="-120"/>
              </a:rPr>
              <a:t>A table represents relationship. A table represents belonging. A table represents equality.</a:t>
            </a:r>
            <a:endParaRPr lang="en-US"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3. THREE IMPORTANT REASONS</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Why do we do Communion?</a:t>
            </a:r>
            <a:endParaRPr lang="en-US" sz="4000" dirty="0"/>
          </a:p>
        </p:txBody>
      </p:sp>
      <p:sp>
        <p:nvSpPr>
          <p:cNvPr id="4" name="Shape 2"/>
          <p:cNvSpPr/>
          <p:nvPr/>
        </p:nvSpPr>
        <p:spPr>
          <a:xfrm>
            <a:off x="640080" y="2103120"/>
            <a:ext cx="3520440" cy="3108960"/>
          </a:xfrm>
          <a:prstGeom prst="roundRect">
            <a:avLst>
              <a:gd name="adj" fmla="val 2353"/>
            </a:avLst>
          </a:prstGeom>
          <a:solidFill>
            <a:srgbClr val="F7EFDE"/>
          </a:solidFill>
          <a:ln w="19050">
            <a:solidFill>
              <a:srgbClr val="BD8A2E"/>
            </a:solidFill>
            <a:prstDash val="solid"/>
          </a:ln>
        </p:spPr>
        <p:txBody>
          <a:bodyPr/>
          <a:lstStyle/>
          <a:p>
            <a:endParaRPr lang="en-US"/>
          </a:p>
        </p:txBody>
      </p:sp>
      <p:sp>
        <p:nvSpPr>
          <p:cNvPr id="5" name="Shape 3"/>
          <p:cNvSpPr/>
          <p:nvPr/>
        </p:nvSpPr>
        <p:spPr>
          <a:xfrm>
            <a:off x="2057400" y="2423160"/>
            <a:ext cx="685800" cy="685800"/>
          </a:xfrm>
          <a:prstGeom prst="ellipse">
            <a:avLst/>
          </a:prstGeom>
          <a:solidFill>
            <a:srgbClr val="BD8A2E"/>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2235708" y="2601468"/>
            <a:ext cx="329184" cy="329184"/>
          </a:xfrm>
          <a:prstGeom prst="rect">
            <a:avLst/>
          </a:prstGeom>
        </p:spPr>
      </p:pic>
      <p:sp>
        <p:nvSpPr>
          <p:cNvPr id="7" name="Text 4"/>
          <p:cNvSpPr/>
          <p:nvPr/>
        </p:nvSpPr>
        <p:spPr>
          <a:xfrm>
            <a:off x="822960" y="3291840"/>
            <a:ext cx="3154680" cy="548640"/>
          </a:xfrm>
          <a:prstGeom prst="rect">
            <a:avLst/>
          </a:prstGeom>
          <a:noFill/>
          <a:ln/>
        </p:spPr>
        <p:txBody>
          <a:bodyPr wrap="square" lIns="0" tIns="0" rIns="0" bIns="0" rtlCol="0" anchor="ctr"/>
          <a:lstStyle/>
          <a:p>
            <a:pPr marL="0" indent="0" algn="ctr">
              <a:buNone/>
            </a:pPr>
            <a:r>
              <a:rPr lang="en-US" sz="2100" b="1" dirty="0">
                <a:solidFill>
                  <a:srgbClr val="111111"/>
                </a:solidFill>
                <a:latin typeface="Arial" pitchFamily="34" charset="0"/>
                <a:ea typeface="Arial" pitchFamily="34" charset="-122"/>
                <a:cs typeface="Arial" pitchFamily="34" charset="-120"/>
              </a:rPr>
              <a:t>To Remember</a:t>
            </a:r>
            <a:endParaRPr lang="en-US" sz="2100" dirty="0"/>
          </a:p>
        </p:txBody>
      </p:sp>
      <p:sp>
        <p:nvSpPr>
          <p:cNvPr id="8" name="Text 5"/>
          <p:cNvSpPr/>
          <p:nvPr/>
        </p:nvSpPr>
        <p:spPr>
          <a:xfrm>
            <a:off x="914400" y="3886200"/>
            <a:ext cx="2971800" cy="1143000"/>
          </a:xfrm>
          <a:prstGeom prst="rect">
            <a:avLst/>
          </a:prstGeom>
          <a:noFill/>
          <a:ln/>
        </p:spPr>
        <p:txBody>
          <a:bodyPr wrap="square" lIns="0" tIns="0" rIns="0" bIns="0" rtlCol="0" anchor="ctr"/>
          <a:lstStyle/>
          <a:p>
            <a:pPr marL="0" indent="0" algn="ctr">
              <a:buNone/>
            </a:pPr>
            <a:r>
              <a:rPr lang="en-US" sz="1500" dirty="0">
                <a:solidFill>
                  <a:srgbClr val="111111"/>
                </a:solidFill>
                <a:latin typeface="Arial" pitchFamily="34" charset="0"/>
                <a:ea typeface="Arial" pitchFamily="34" charset="-122"/>
                <a:cs typeface="Arial" pitchFamily="34" charset="-120"/>
              </a:rPr>
              <a:t>We don't move past the cross, we come back to it</a:t>
            </a:r>
            <a:endParaRPr lang="en-US" sz="1500" dirty="0"/>
          </a:p>
        </p:txBody>
      </p:sp>
      <p:sp>
        <p:nvSpPr>
          <p:cNvPr id="9" name="Shape 6"/>
          <p:cNvSpPr/>
          <p:nvPr/>
        </p:nvSpPr>
        <p:spPr>
          <a:xfrm>
            <a:off x="4389120" y="2103120"/>
            <a:ext cx="3520440" cy="3108960"/>
          </a:xfrm>
          <a:prstGeom prst="roundRect">
            <a:avLst>
              <a:gd name="adj" fmla="val 2353"/>
            </a:avLst>
          </a:prstGeom>
          <a:solidFill>
            <a:srgbClr val="F7EFDE"/>
          </a:solidFill>
          <a:ln w="19050">
            <a:solidFill>
              <a:srgbClr val="BD8A2E"/>
            </a:solidFill>
            <a:prstDash val="solid"/>
          </a:ln>
        </p:spPr>
        <p:txBody>
          <a:bodyPr/>
          <a:lstStyle/>
          <a:p>
            <a:endParaRPr lang="en-US"/>
          </a:p>
        </p:txBody>
      </p:sp>
      <p:sp>
        <p:nvSpPr>
          <p:cNvPr id="10" name="Shape 7"/>
          <p:cNvSpPr/>
          <p:nvPr/>
        </p:nvSpPr>
        <p:spPr>
          <a:xfrm>
            <a:off x="5806440" y="2423160"/>
            <a:ext cx="685800" cy="685800"/>
          </a:xfrm>
          <a:prstGeom prst="ellipse">
            <a:avLst/>
          </a:prstGeom>
          <a:solidFill>
            <a:srgbClr val="BD8A2E"/>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5984748" y="2601468"/>
            <a:ext cx="329184" cy="329184"/>
          </a:xfrm>
          <a:prstGeom prst="rect">
            <a:avLst/>
          </a:prstGeom>
        </p:spPr>
      </p:pic>
      <p:sp>
        <p:nvSpPr>
          <p:cNvPr id="12" name="Text 8"/>
          <p:cNvSpPr/>
          <p:nvPr/>
        </p:nvSpPr>
        <p:spPr>
          <a:xfrm>
            <a:off x="4572000" y="3291840"/>
            <a:ext cx="3154680" cy="548640"/>
          </a:xfrm>
          <a:prstGeom prst="rect">
            <a:avLst/>
          </a:prstGeom>
          <a:noFill/>
          <a:ln/>
        </p:spPr>
        <p:txBody>
          <a:bodyPr wrap="square" lIns="0" tIns="0" rIns="0" bIns="0" rtlCol="0" anchor="ctr"/>
          <a:lstStyle/>
          <a:p>
            <a:pPr marL="0" indent="0" algn="ctr">
              <a:buNone/>
            </a:pPr>
            <a:r>
              <a:rPr lang="en-US" sz="2100" b="1" dirty="0">
                <a:solidFill>
                  <a:srgbClr val="111111"/>
                </a:solidFill>
                <a:latin typeface="Arial" pitchFamily="34" charset="0"/>
                <a:ea typeface="Arial" pitchFamily="34" charset="-122"/>
                <a:cs typeface="Arial" pitchFamily="34" charset="-120"/>
              </a:rPr>
              <a:t>To Examine Ourselves</a:t>
            </a:r>
            <a:endParaRPr lang="en-US" sz="2100" dirty="0"/>
          </a:p>
        </p:txBody>
      </p:sp>
      <p:sp>
        <p:nvSpPr>
          <p:cNvPr id="13" name="Text 9"/>
          <p:cNvSpPr/>
          <p:nvPr/>
        </p:nvSpPr>
        <p:spPr>
          <a:xfrm>
            <a:off x="4663440" y="3886200"/>
            <a:ext cx="2971800" cy="1143000"/>
          </a:xfrm>
          <a:prstGeom prst="rect">
            <a:avLst/>
          </a:prstGeom>
          <a:noFill/>
          <a:ln/>
        </p:spPr>
        <p:txBody>
          <a:bodyPr wrap="square" lIns="0" tIns="0" rIns="0" bIns="0" rtlCol="0" anchor="ctr"/>
          <a:lstStyle/>
          <a:p>
            <a:pPr marL="0" indent="0" algn="ctr">
              <a:buNone/>
            </a:pPr>
            <a:r>
              <a:rPr lang="en-US" sz="1500" dirty="0">
                <a:solidFill>
                  <a:srgbClr val="111111"/>
                </a:solidFill>
                <a:latin typeface="Arial" pitchFamily="34" charset="0"/>
                <a:ea typeface="Arial" pitchFamily="34" charset="-122"/>
                <a:cs typeface="Arial" pitchFamily="34" charset="-120"/>
              </a:rPr>
              <a:t>We take time to examine our hearts and get right with God (1 Corinthians 11:27-29)</a:t>
            </a:r>
            <a:endParaRPr lang="en-US" sz="1500" dirty="0"/>
          </a:p>
        </p:txBody>
      </p:sp>
      <p:sp>
        <p:nvSpPr>
          <p:cNvPr id="14" name="Shape 10"/>
          <p:cNvSpPr/>
          <p:nvPr/>
        </p:nvSpPr>
        <p:spPr>
          <a:xfrm>
            <a:off x="8138160" y="2103120"/>
            <a:ext cx="3520440" cy="3108960"/>
          </a:xfrm>
          <a:prstGeom prst="roundRect">
            <a:avLst>
              <a:gd name="adj" fmla="val 2353"/>
            </a:avLst>
          </a:prstGeom>
          <a:solidFill>
            <a:srgbClr val="F7EFDE"/>
          </a:solidFill>
          <a:ln w="19050">
            <a:solidFill>
              <a:srgbClr val="BD8A2E"/>
            </a:solidFill>
            <a:prstDash val="solid"/>
          </a:ln>
        </p:spPr>
        <p:txBody>
          <a:bodyPr/>
          <a:lstStyle/>
          <a:p>
            <a:endParaRPr lang="en-US"/>
          </a:p>
        </p:txBody>
      </p:sp>
      <p:sp>
        <p:nvSpPr>
          <p:cNvPr id="15" name="Shape 11"/>
          <p:cNvSpPr/>
          <p:nvPr/>
        </p:nvSpPr>
        <p:spPr>
          <a:xfrm>
            <a:off x="9555480" y="2423160"/>
            <a:ext cx="685800" cy="685800"/>
          </a:xfrm>
          <a:prstGeom prst="ellipse">
            <a:avLst/>
          </a:prstGeom>
          <a:solidFill>
            <a:srgbClr val="BD8A2E"/>
          </a:solidFill>
          <a:ln/>
        </p:spPr>
        <p:txBody>
          <a:bodyPr/>
          <a:lstStyle/>
          <a:p>
            <a:endParaRPr lang="en-US"/>
          </a:p>
        </p:txBody>
      </p:sp>
      <p:pic>
        <p:nvPicPr>
          <p:cNvPr id="16" name="Image 2" descr="preencoded.png"/>
          <p:cNvPicPr>
            <a:picLocks noChangeAspect="1"/>
          </p:cNvPicPr>
          <p:nvPr/>
        </p:nvPicPr>
        <p:blipFill>
          <a:blip r:embed="rId5"/>
          <a:stretch>
            <a:fillRect/>
          </a:stretch>
        </p:blipFill>
        <p:spPr>
          <a:xfrm>
            <a:off x="9733788" y="2601468"/>
            <a:ext cx="329184" cy="329184"/>
          </a:xfrm>
          <a:prstGeom prst="rect">
            <a:avLst/>
          </a:prstGeom>
        </p:spPr>
      </p:pic>
      <p:sp>
        <p:nvSpPr>
          <p:cNvPr id="17" name="Text 12"/>
          <p:cNvSpPr/>
          <p:nvPr/>
        </p:nvSpPr>
        <p:spPr>
          <a:xfrm>
            <a:off x="8321040" y="3291840"/>
            <a:ext cx="3154680" cy="548640"/>
          </a:xfrm>
          <a:prstGeom prst="rect">
            <a:avLst/>
          </a:prstGeom>
          <a:noFill/>
          <a:ln/>
        </p:spPr>
        <p:txBody>
          <a:bodyPr wrap="square" lIns="0" tIns="0" rIns="0" bIns="0" rtlCol="0" anchor="ctr"/>
          <a:lstStyle/>
          <a:p>
            <a:pPr marL="0" indent="0" algn="ctr">
              <a:buNone/>
            </a:pPr>
            <a:r>
              <a:rPr lang="en-US" sz="2100" b="1" dirty="0">
                <a:solidFill>
                  <a:srgbClr val="111111"/>
                </a:solidFill>
                <a:latin typeface="Arial" pitchFamily="34" charset="0"/>
                <a:ea typeface="Arial" pitchFamily="34" charset="-122"/>
                <a:cs typeface="Arial" pitchFamily="34" charset="-120"/>
              </a:rPr>
              <a:t>To Proclaim</a:t>
            </a:r>
            <a:endParaRPr lang="en-US" sz="2100" dirty="0"/>
          </a:p>
        </p:txBody>
      </p:sp>
      <p:sp>
        <p:nvSpPr>
          <p:cNvPr id="18" name="Text 13"/>
          <p:cNvSpPr/>
          <p:nvPr/>
        </p:nvSpPr>
        <p:spPr>
          <a:xfrm>
            <a:off x="8412480" y="3886200"/>
            <a:ext cx="2971800" cy="1143000"/>
          </a:xfrm>
          <a:prstGeom prst="rect">
            <a:avLst/>
          </a:prstGeom>
          <a:noFill/>
          <a:ln/>
        </p:spPr>
        <p:txBody>
          <a:bodyPr wrap="square" lIns="0" tIns="0" rIns="0" bIns="0" rtlCol="0" anchor="ctr"/>
          <a:lstStyle/>
          <a:p>
            <a:pPr marL="0" indent="0" algn="ctr">
              <a:buNone/>
            </a:pPr>
            <a:r>
              <a:rPr lang="en-US" sz="1500" dirty="0">
                <a:solidFill>
                  <a:srgbClr val="111111"/>
                </a:solidFill>
                <a:latin typeface="Arial" pitchFamily="34" charset="0"/>
                <a:ea typeface="Arial" pitchFamily="34" charset="-122"/>
                <a:cs typeface="Arial" pitchFamily="34" charset="-120"/>
              </a:rPr>
              <a:t>We openly declare that Jesus died for us and that He is coming again</a:t>
            </a:r>
            <a:endParaRPr lang="en-US" sz="1500" dirty="0"/>
          </a:p>
        </p:txBody>
      </p:sp>
      <p:sp>
        <p:nvSpPr>
          <p:cNvPr id="19" name="Text 14"/>
          <p:cNvSpPr/>
          <p:nvPr/>
        </p:nvSpPr>
        <p:spPr>
          <a:xfrm>
            <a:off x="640080" y="5532120"/>
            <a:ext cx="10972800" cy="640080"/>
          </a:xfrm>
          <a:prstGeom prst="rect">
            <a:avLst/>
          </a:prstGeom>
          <a:noFill/>
          <a:ln/>
        </p:spPr>
        <p:txBody>
          <a:bodyPr wrap="square" lIns="0" tIns="0" rIns="0" bIns="0" rtlCol="0" anchor="ctr"/>
          <a:lstStyle/>
          <a:p>
            <a:pPr marL="0" indent="0" algn="ctr">
              <a:buNone/>
            </a:pPr>
            <a:r>
              <a:rPr lang="en-US" sz="2000" b="1" dirty="0">
                <a:solidFill>
                  <a:srgbClr val="BD8A2E"/>
                </a:solidFill>
                <a:latin typeface="Arial" pitchFamily="34" charset="0"/>
                <a:ea typeface="Arial" pitchFamily="34" charset="-122"/>
                <a:cs typeface="Arial" pitchFamily="34" charset="-120"/>
              </a:rPr>
              <a:t>This is sacred. This is holy. This is one of the greatest gifts Jesus gave His Church.</a:t>
            </a: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4. COMMUNION IS YOUR INVITATION TO RESPOND</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3800" b="1" dirty="0">
                <a:solidFill>
                  <a:srgbClr val="111111"/>
                </a:solidFill>
                <a:latin typeface="Arial" pitchFamily="34" charset="0"/>
                <a:ea typeface="Arial" pitchFamily="34" charset="-122"/>
                <a:cs typeface="Arial" pitchFamily="34" charset="-120"/>
              </a:rPr>
              <a:t>Will you come to the table?</a:t>
            </a:r>
            <a:endParaRPr lang="en-US" sz="3800" dirty="0"/>
          </a:p>
        </p:txBody>
      </p:sp>
      <p:sp>
        <p:nvSpPr>
          <p:cNvPr id="4" name="Text 2"/>
          <p:cNvSpPr/>
          <p:nvPr/>
        </p:nvSpPr>
        <p:spPr>
          <a:xfrm>
            <a:off x="640080" y="1783080"/>
            <a:ext cx="10972800" cy="86868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Will you come knowing there is a place for you? Will you come to remember what He's done for you? To examine yourself? Believing that what Jesus did on the cross was enough for you, and that the tomb is empty?</a:t>
            </a:r>
            <a:endParaRPr lang="en-US" sz="1700" dirty="0"/>
          </a:p>
        </p:txBody>
      </p:sp>
      <p:sp>
        <p:nvSpPr>
          <p:cNvPr id="5" name="Shape 3"/>
          <p:cNvSpPr/>
          <p:nvPr/>
        </p:nvSpPr>
        <p:spPr>
          <a:xfrm>
            <a:off x="640080" y="2834640"/>
            <a:ext cx="5440680" cy="2194560"/>
          </a:xfrm>
          <a:prstGeom prst="roundRect">
            <a:avLst>
              <a:gd name="adj" fmla="val 3333"/>
            </a:avLst>
          </a:prstGeom>
          <a:solidFill>
            <a:srgbClr val="F7EFDE"/>
          </a:solidFill>
          <a:ln w="19050">
            <a:solidFill>
              <a:srgbClr val="BD8A2E"/>
            </a:solidFill>
            <a:prstDash val="solid"/>
          </a:ln>
        </p:spPr>
        <p:txBody>
          <a:bodyPr/>
          <a:lstStyle/>
          <a:p>
            <a:endParaRPr lang="en-US"/>
          </a:p>
        </p:txBody>
      </p:sp>
      <p:sp>
        <p:nvSpPr>
          <p:cNvPr id="6" name="Text 4"/>
          <p:cNvSpPr/>
          <p:nvPr/>
        </p:nvSpPr>
        <p:spPr>
          <a:xfrm>
            <a:off x="914400" y="3063240"/>
            <a:ext cx="4892040" cy="1737360"/>
          </a:xfrm>
          <a:prstGeom prst="rect">
            <a:avLst/>
          </a:prstGeom>
          <a:noFill/>
          <a:ln/>
        </p:spPr>
        <p:txBody>
          <a:bodyPr wrap="square" lIns="0" tIns="0" rIns="0" bIns="0" rtlCol="0" anchor="t"/>
          <a:lstStyle/>
          <a:p>
            <a:pPr marL="0" indent="0">
              <a:buNone/>
            </a:pPr>
            <a:r>
              <a:rPr lang="en-US" sz="2000" b="1" dirty="0">
                <a:solidFill>
                  <a:srgbClr val="111111"/>
                </a:solidFill>
                <a:latin typeface="Arial" pitchFamily="34" charset="0"/>
                <a:ea typeface="Arial" pitchFamily="34" charset="-122"/>
                <a:cs typeface="Arial" pitchFamily="34" charset="-120"/>
              </a:rPr>
              <a:t>What has Jesus done for you?</a:t>
            </a:r>
            <a:endParaRPr lang="en-US" sz="2000" dirty="0"/>
          </a:p>
          <a:p>
            <a:pPr marL="0" indent="0">
              <a:buNone/>
            </a:pPr>
            <a:endParaRPr lang="en-US" sz="2000" dirty="0"/>
          </a:p>
          <a:p>
            <a:pPr marL="0" indent="0">
              <a:buNone/>
            </a:pPr>
            <a:r>
              <a:rPr lang="en-US" sz="1500" dirty="0">
                <a:solidFill>
                  <a:srgbClr val="111111"/>
                </a:solidFill>
                <a:latin typeface="Arial" pitchFamily="34" charset="0"/>
                <a:ea typeface="Arial" pitchFamily="34" charset="-122"/>
                <a:cs typeface="Arial" pitchFamily="34" charset="-120"/>
              </a:rPr>
              <a:t>Where has He met you? Rescued you? Forgiven you? Carried you when you couldn't carry yourself?</a:t>
            </a:r>
            <a:endParaRPr lang="en-US" sz="2000" dirty="0"/>
          </a:p>
        </p:txBody>
      </p:sp>
      <p:sp>
        <p:nvSpPr>
          <p:cNvPr id="7" name="Shape 5"/>
          <p:cNvSpPr/>
          <p:nvPr/>
        </p:nvSpPr>
        <p:spPr>
          <a:xfrm>
            <a:off x="6355080" y="2834640"/>
            <a:ext cx="5440680" cy="2194560"/>
          </a:xfrm>
          <a:prstGeom prst="roundRect">
            <a:avLst>
              <a:gd name="adj" fmla="val 3333"/>
            </a:avLst>
          </a:prstGeom>
          <a:solidFill>
            <a:srgbClr val="F7EFDE"/>
          </a:solidFill>
          <a:ln w="19050">
            <a:solidFill>
              <a:srgbClr val="BD8A2E"/>
            </a:solidFill>
            <a:prstDash val="solid"/>
          </a:ln>
        </p:spPr>
        <p:txBody>
          <a:bodyPr/>
          <a:lstStyle/>
          <a:p>
            <a:endParaRPr lang="en-US"/>
          </a:p>
        </p:txBody>
      </p:sp>
      <p:sp>
        <p:nvSpPr>
          <p:cNvPr id="8" name="Text 6"/>
          <p:cNvSpPr/>
          <p:nvPr/>
        </p:nvSpPr>
        <p:spPr>
          <a:xfrm>
            <a:off x="6629400" y="3063240"/>
            <a:ext cx="4892040" cy="1737360"/>
          </a:xfrm>
          <a:prstGeom prst="rect">
            <a:avLst/>
          </a:prstGeom>
          <a:noFill/>
          <a:ln/>
        </p:spPr>
        <p:txBody>
          <a:bodyPr wrap="square" lIns="0" tIns="0" rIns="0" bIns="0" rtlCol="0" anchor="t"/>
          <a:lstStyle/>
          <a:p>
            <a:pPr marL="0" indent="0">
              <a:buNone/>
            </a:pPr>
            <a:r>
              <a:rPr lang="en-US" sz="2000" b="1" dirty="0">
                <a:solidFill>
                  <a:srgbClr val="111111"/>
                </a:solidFill>
                <a:latin typeface="Arial" pitchFamily="34" charset="0"/>
                <a:ea typeface="Arial" pitchFamily="34" charset="-122"/>
                <a:cs typeface="Arial" pitchFamily="34" charset="-120"/>
              </a:rPr>
              <a:t>What does that mean right now?</a:t>
            </a:r>
            <a:endParaRPr lang="en-US" sz="2000" dirty="0"/>
          </a:p>
          <a:p>
            <a:pPr marL="0" indent="0">
              <a:buNone/>
            </a:pPr>
            <a:endParaRPr lang="en-US" sz="2000" dirty="0"/>
          </a:p>
          <a:p>
            <a:pPr marL="0" indent="0">
              <a:buNone/>
            </a:pPr>
            <a:r>
              <a:rPr lang="en-US" sz="1500" dirty="0">
                <a:solidFill>
                  <a:srgbClr val="111111"/>
                </a:solidFill>
                <a:latin typeface="Arial" pitchFamily="34" charset="0"/>
                <a:ea typeface="Arial" pitchFamily="34" charset="-122"/>
                <a:cs typeface="Arial" pitchFamily="34" charset="-120"/>
              </a:rPr>
              <a:t>Not last year. Not back when you first got saved. In this season, in whatever you're walking through this week</a:t>
            </a:r>
            <a:endParaRPr lang="en-US" sz="2000" dirty="0"/>
          </a:p>
        </p:txBody>
      </p:sp>
      <p:sp>
        <p:nvSpPr>
          <p:cNvPr id="9" name="Text 7"/>
          <p:cNvSpPr/>
          <p:nvPr/>
        </p:nvSpPr>
        <p:spPr>
          <a:xfrm>
            <a:off x="640080" y="5303520"/>
            <a:ext cx="10972800" cy="1005840"/>
          </a:xfrm>
          <a:prstGeom prst="rect">
            <a:avLst/>
          </a:prstGeom>
          <a:noFill/>
          <a:ln/>
        </p:spPr>
        <p:txBody>
          <a:bodyPr wrap="square" lIns="0" tIns="0" rIns="0" bIns="0" rtlCol="0" anchor="ctr"/>
          <a:lstStyle/>
          <a:p>
            <a:pPr marL="0" indent="0" algn="ctr">
              <a:buNone/>
            </a:pPr>
            <a:r>
              <a:rPr lang="en-US" sz="1800" b="1" dirty="0">
                <a:solidFill>
                  <a:srgbClr val="111111"/>
                </a:solidFill>
                <a:latin typeface="Arial" pitchFamily="34" charset="0"/>
                <a:ea typeface="Arial" pitchFamily="34" charset="-122"/>
                <a:cs typeface="Arial" pitchFamily="34" charset="-120"/>
              </a:rPr>
              <a:t>Bring those answers to the table. Bring your real life. Bring your real story. Bring your real need. And let Him meet you there. </a:t>
            </a:r>
            <a:r>
              <a:rPr lang="en-US" sz="1800" b="1" dirty="0">
                <a:solidFill>
                  <a:srgbClr val="BD8A2E"/>
                </a:solidFill>
                <a:latin typeface="Arial" pitchFamily="34" charset="0"/>
                <a:ea typeface="Arial" pitchFamily="34" charset="-122"/>
                <a:cs typeface="Arial" pitchFamily="34" charset="-120"/>
              </a:rPr>
              <a:t>Because He will.</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PART E  |  ON YOUR OWN</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Water Baptism</a:t>
            </a:r>
            <a:endParaRPr lang="en-US" sz="4000" dirty="0"/>
          </a:p>
        </p:txBody>
      </p:sp>
      <p:sp>
        <p:nvSpPr>
          <p:cNvPr id="4" name="Text 2"/>
          <p:cNvSpPr/>
          <p:nvPr/>
        </p:nvSpPr>
        <p:spPr>
          <a:xfrm>
            <a:off x="640080" y="1783080"/>
            <a:ext cx="10972800" cy="868680"/>
          </a:xfrm>
          <a:prstGeom prst="rect">
            <a:avLst/>
          </a:prstGeom>
          <a:noFill/>
          <a:ln/>
        </p:spPr>
        <p:txBody>
          <a:bodyPr wrap="square" lIns="0" tIns="0" rIns="0" bIns="0" rtlCol="0" anchor="ctr"/>
          <a:lstStyle/>
          <a:p>
            <a:pPr marL="0" indent="0">
              <a:buNone/>
            </a:pPr>
            <a:r>
              <a:rPr lang="en-US" sz="1800" b="1" dirty="0">
                <a:solidFill>
                  <a:srgbClr val="111111"/>
                </a:solidFill>
                <a:latin typeface="Arial" pitchFamily="34" charset="0"/>
                <a:ea typeface="Arial" pitchFamily="34" charset="-122"/>
                <a:cs typeface="Arial" pitchFamily="34" charset="-120"/>
              </a:rPr>
              <a:t>Our public profession of faith in Jesus. </a:t>
            </a:r>
            <a:r>
              <a:rPr lang="en-US" sz="1800" dirty="0">
                <a:solidFill>
                  <a:srgbClr val="111111"/>
                </a:solidFill>
                <a:latin typeface="Arial" pitchFamily="34" charset="0"/>
                <a:ea typeface="Arial" pitchFamily="34" charset="-122"/>
                <a:cs typeface="Arial" pitchFamily="34" charset="-120"/>
              </a:rPr>
              <a:t>We identify with Jesus, His death, His burial, and His resurrection. It shows we've been made new in Him, an outward sign of an inward change, and it's a reason to celebrate!</a:t>
            </a:r>
            <a:endParaRPr lang="en-US" sz="1800" dirty="0"/>
          </a:p>
        </p:txBody>
      </p:sp>
      <p:sp>
        <p:nvSpPr>
          <p:cNvPr id="5" name="Shape 3"/>
          <p:cNvSpPr/>
          <p:nvPr/>
        </p:nvSpPr>
        <p:spPr>
          <a:xfrm>
            <a:off x="640080" y="2834640"/>
            <a:ext cx="5440680" cy="1737360"/>
          </a:xfrm>
          <a:prstGeom prst="roundRect">
            <a:avLst>
              <a:gd name="adj" fmla="val 4211"/>
            </a:avLst>
          </a:prstGeom>
          <a:solidFill>
            <a:srgbClr val="F7EFDE"/>
          </a:solidFill>
          <a:ln w="19050">
            <a:solidFill>
              <a:srgbClr val="BD8A2E"/>
            </a:solidFill>
            <a:prstDash val="solid"/>
          </a:ln>
        </p:spPr>
        <p:txBody>
          <a:bodyPr/>
          <a:lstStyle/>
          <a:p>
            <a:endParaRPr lang="en-US"/>
          </a:p>
        </p:txBody>
      </p:sp>
      <p:sp>
        <p:nvSpPr>
          <p:cNvPr id="6" name="Text 4"/>
          <p:cNvSpPr/>
          <p:nvPr/>
        </p:nvSpPr>
        <p:spPr>
          <a:xfrm>
            <a:off x="868680" y="2971800"/>
            <a:ext cx="4983480" cy="1463040"/>
          </a:xfrm>
          <a:prstGeom prst="rect">
            <a:avLst/>
          </a:prstGeom>
          <a:noFill/>
          <a:ln/>
        </p:spPr>
        <p:txBody>
          <a:bodyPr wrap="square" lIns="0" tIns="0" rIns="0" bIns="0" rtlCol="0" anchor="ctr"/>
          <a:lstStyle/>
          <a:p>
            <a:pPr marL="0" indent="0">
              <a:buNone/>
            </a:pPr>
            <a:r>
              <a:rPr lang="en-US" sz="1600" b="1" dirty="0">
                <a:solidFill>
                  <a:srgbClr val="BD8A2E"/>
                </a:solidFill>
                <a:latin typeface="Arial" pitchFamily="34" charset="0"/>
                <a:ea typeface="Arial" pitchFamily="34" charset="-122"/>
                <a:cs typeface="Arial" pitchFamily="34" charset="-120"/>
              </a:rPr>
              <a:t>2 Corinthians 5:17 (NIV)</a:t>
            </a:r>
            <a:endParaRPr lang="en-US" sz="1600" dirty="0"/>
          </a:p>
          <a:p>
            <a:pPr marL="0" indent="0">
              <a:buNone/>
            </a:pPr>
            <a:r>
              <a:rPr lang="en-US" sz="1600" i="1" dirty="0">
                <a:solidFill>
                  <a:srgbClr val="111111"/>
                </a:solidFill>
                <a:latin typeface="Arial" pitchFamily="34" charset="0"/>
                <a:ea typeface="Arial" pitchFamily="34" charset="-122"/>
                <a:cs typeface="Arial" pitchFamily="34" charset="-120"/>
              </a:rPr>
              <a:t>“Therefore, if anyone is in Christ, the new creation has come: The old has gone, the new is here!”</a:t>
            </a:r>
            <a:endParaRPr lang="en-US" sz="1600" dirty="0"/>
          </a:p>
        </p:txBody>
      </p:sp>
      <p:sp>
        <p:nvSpPr>
          <p:cNvPr id="7" name="Shape 5"/>
          <p:cNvSpPr/>
          <p:nvPr/>
        </p:nvSpPr>
        <p:spPr>
          <a:xfrm>
            <a:off x="6355080" y="2834640"/>
            <a:ext cx="5440680" cy="1737360"/>
          </a:xfrm>
          <a:prstGeom prst="roundRect">
            <a:avLst>
              <a:gd name="adj" fmla="val 4211"/>
            </a:avLst>
          </a:prstGeom>
          <a:solidFill>
            <a:srgbClr val="F7EFDE"/>
          </a:solidFill>
          <a:ln w="19050">
            <a:solidFill>
              <a:srgbClr val="BD8A2E"/>
            </a:solidFill>
            <a:prstDash val="solid"/>
          </a:ln>
        </p:spPr>
        <p:txBody>
          <a:bodyPr/>
          <a:lstStyle/>
          <a:p>
            <a:endParaRPr lang="en-US"/>
          </a:p>
        </p:txBody>
      </p:sp>
      <p:sp>
        <p:nvSpPr>
          <p:cNvPr id="8" name="Text 6"/>
          <p:cNvSpPr/>
          <p:nvPr/>
        </p:nvSpPr>
        <p:spPr>
          <a:xfrm>
            <a:off x="6583680" y="2971800"/>
            <a:ext cx="4983480" cy="1463040"/>
          </a:xfrm>
          <a:prstGeom prst="rect">
            <a:avLst/>
          </a:prstGeom>
          <a:noFill/>
          <a:ln/>
        </p:spPr>
        <p:txBody>
          <a:bodyPr wrap="square" lIns="0" tIns="0" rIns="0" bIns="0" rtlCol="0" anchor="ctr"/>
          <a:lstStyle/>
          <a:p>
            <a:pPr marL="0" indent="0">
              <a:buNone/>
            </a:pPr>
            <a:r>
              <a:rPr lang="en-US" sz="1600" b="1" dirty="0">
                <a:solidFill>
                  <a:srgbClr val="BD8A2E"/>
                </a:solidFill>
                <a:latin typeface="Arial" pitchFamily="34" charset="0"/>
                <a:ea typeface="Arial" pitchFamily="34" charset="-122"/>
                <a:cs typeface="Arial" pitchFamily="34" charset="-120"/>
              </a:rPr>
              <a:t>Romans 6:4 (NIV)</a:t>
            </a:r>
            <a:endParaRPr lang="en-US" sz="1600" dirty="0"/>
          </a:p>
          <a:p>
            <a:pPr marL="0" indent="0">
              <a:buNone/>
            </a:pPr>
            <a:r>
              <a:rPr lang="en-US" sz="1500" i="1" dirty="0">
                <a:solidFill>
                  <a:srgbClr val="111111"/>
                </a:solidFill>
                <a:latin typeface="Arial" pitchFamily="34" charset="0"/>
                <a:ea typeface="Arial" pitchFamily="34" charset="-122"/>
                <a:cs typeface="Arial" pitchFamily="34" charset="-120"/>
              </a:rPr>
              <a:t>“We were therefore buried with him through baptism into death in order that, just as Christ was raised from the dead through the glory of the Father, we too may live a new life.”</a:t>
            </a:r>
            <a:endParaRPr lang="en-US" sz="1600" dirty="0"/>
          </a:p>
        </p:txBody>
      </p:sp>
      <p:sp>
        <p:nvSpPr>
          <p:cNvPr id="9" name="Text 7"/>
          <p:cNvSpPr/>
          <p:nvPr/>
        </p:nvSpPr>
        <p:spPr>
          <a:xfrm>
            <a:off x="640080" y="4892040"/>
            <a:ext cx="10972800" cy="502920"/>
          </a:xfrm>
          <a:prstGeom prst="rect">
            <a:avLst/>
          </a:prstGeom>
          <a:noFill/>
          <a:ln/>
        </p:spPr>
        <p:txBody>
          <a:bodyPr wrap="square" lIns="0" tIns="0" rIns="0" bIns="0" rtlCol="0" anchor="ctr"/>
          <a:lstStyle/>
          <a:p>
            <a:pPr marL="0" indent="0" algn="ctr">
              <a:buNone/>
            </a:pPr>
            <a:r>
              <a:rPr lang="en-US" sz="2000" b="1" dirty="0">
                <a:solidFill>
                  <a:srgbClr val="111111"/>
                </a:solidFill>
                <a:latin typeface="Arial" pitchFamily="34" charset="0"/>
                <a:ea typeface="Arial" pitchFamily="34" charset="-122"/>
                <a:cs typeface="Arial" pitchFamily="34" charset="-120"/>
              </a:rPr>
              <a:t>If you haven't been baptized, what are you waiting for?</a:t>
            </a:r>
            <a:endParaRPr lang="en-US" sz="2000" dirty="0"/>
          </a:p>
        </p:txBody>
      </p:sp>
      <p:sp>
        <p:nvSpPr>
          <p:cNvPr id="10" name="Text 8"/>
          <p:cNvSpPr/>
          <p:nvPr/>
        </p:nvSpPr>
        <p:spPr>
          <a:xfrm>
            <a:off x="640080" y="5486400"/>
            <a:ext cx="10972800" cy="640080"/>
          </a:xfrm>
          <a:prstGeom prst="rect">
            <a:avLst/>
          </a:prstGeom>
          <a:noFill/>
          <a:ln/>
        </p:spPr>
        <p:txBody>
          <a:bodyPr wrap="square" lIns="0" tIns="0" rIns="0" bIns="0" rtlCol="0" anchor="ctr"/>
          <a:lstStyle/>
          <a:p>
            <a:pPr marL="0" indent="0" algn="ctr">
              <a:buNone/>
            </a:pPr>
            <a:r>
              <a:rPr lang="en-US" sz="2600" b="1" dirty="0">
                <a:solidFill>
                  <a:srgbClr val="BD8A2E"/>
                </a:solidFill>
                <a:latin typeface="Arial" pitchFamily="34" charset="0"/>
                <a:ea typeface="Arial" pitchFamily="34" charset="-122"/>
                <a:cs typeface="Arial" pitchFamily="34" charset="-120"/>
              </a:rPr>
              <a:t>Next water baptism: August 30th, here at the church</a:t>
            </a:r>
            <a:endParaRPr lang="en-US" sz="2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5413248" y="1051560"/>
            <a:ext cx="1371600" cy="1371600"/>
          </a:xfrm>
          <a:prstGeom prst="ellipse">
            <a:avLst/>
          </a:prstGeom>
          <a:solidFill>
            <a:srgbClr val="BD8A2E"/>
          </a:solidFill>
          <a:ln/>
        </p:spPr>
        <p:txBody>
          <a:bodyPr/>
          <a:lstStyle/>
          <a:p>
            <a:endParaRPr lang="en-US"/>
          </a:p>
        </p:txBody>
      </p:sp>
      <p:pic>
        <p:nvPicPr>
          <p:cNvPr id="3" name="Image 0" descr="preencoded.png"/>
          <p:cNvPicPr>
            <a:picLocks noChangeAspect="1"/>
          </p:cNvPicPr>
          <p:nvPr/>
        </p:nvPicPr>
        <p:blipFill>
          <a:blip r:embed="rId3"/>
          <a:stretch>
            <a:fillRect/>
          </a:stretch>
        </p:blipFill>
        <p:spPr>
          <a:xfrm>
            <a:off x="5760720" y="1399032"/>
            <a:ext cx="676656" cy="676656"/>
          </a:xfrm>
          <a:prstGeom prst="rect">
            <a:avLst/>
          </a:prstGeom>
        </p:spPr>
      </p:pic>
      <p:sp>
        <p:nvSpPr>
          <p:cNvPr id="4" name="Text 1"/>
          <p:cNvSpPr/>
          <p:nvPr/>
        </p:nvSpPr>
        <p:spPr>
          <a:xfrm>
            <a:off x="548640" y="2743200"/>
            <a:ext cx="11091672" cy="457200"/>
          </a:xfrm>
          <a:prstGeom prst="rect">
            <a:avLst/>
          </a:prstGeom>
          <a:noFill/>
          <a:ln/>
        </p:spPr>
        <p:txBody>
          <a:bodyPr wrap="square" lIns="0" tIns="0" rIns="0" bIns="0" rtlCol="0" anchor="ctr"/>
          <a:lstStyle/>
          <a:p>
            <a:pPr marL="0" indent="0" algn="ctr">
              <a:buNone/>
            </a:pPr>
            <a:r>
              <a:rPr lang="en-US" sz="2200" b="1" kern="0" spc="600" dirty="0">
                <a:solidFill>
                  <a:srgbClr val="BD8A2E"/>
                </a:solidFill>
                <a:latin typeface="Arial" pitchFamily="34" charset="0"/>
                <a:ea typeface="Arial" pitchFamily="34" charset="-122"/>
                <a:cs typeface="Arial" pitchFamily="34" charset="-120"/>
              </a:rPr>
              <a:t>WEEK SIX</a:t>
            </a:r>
            <a:endParaRPr lang="en-US" sz="2200" dirty="0"/>
          </a:p>
        </p:txBody>
      </p:sp>
      <p:sp>
        <p:nvSpPr>
          <p:cNvPr id="5" name="Text 2"/>
          <p:cNvSpPr/>
          <p:nvPr/>
        </p:nvSpPr>
        <p:spPr>
          <a:xfrm>
            <a:off x="548640" y="3200400"/>
            <a:ext cx="11091672" cy="1188720"/>
          </a:xfrm>
          <a:prstGeom prst="rect">
            <a:avLst/>
          </a:prstGeom>
          <a:noFill/>
          <a:ln/>
        </p:spPr>
        <p:txBody>
          <a:bodyPr wrap="square" lIns="0" tIns="0" rIns="0" bIns="0" rtlCol="0" anchor="ctr"/>
          <a:lstStyle/>
          <a:p>
            <a:pPr marL="0" indent="0" algn="ctr">
              <a:buNone/>
            </a:pPr>
            <a:r>
              <a:rPr lang="en-US" sz="6000" b="1" dirty="0">
                <a:solidFill>
                  <a:srgbClr val="111111"/>
                </a:solidFill>
                <a:latin typeface="Arial" pitchFamily="34" charset="0"/>
                <a:ea typeface="Arial" pitchFamily="34" charset="-122"/>
                <a:cs typeface="Arial" pitchFamily="34" charset="-120"/>
              </a:rPr>
              <a:t>What is the Church?</a:t>
            </a:r>
            <a:endParaRPr lang="en-US" sz="6000" dirty="0"/>
          </a:p>
        </p:txBody>
      </p:sp>
      <p:sp>
        <p:nvSpPr>
          <p:cNvPr id="6" name="Text 3"/>
          <p:cNvSpPr/>
          <p:nvPr/>
        </p:nvSpPr>
        <p:spPr>
          <a:xfrm>
            <a:off x="548640" y="4617720"/>
            <a:ext cx="11091672" cy="457200"/>
          </a:xfrm>
          <a:prstGeom prst="rect">
            <a:avLst/>
          </a:prstGeom>
          <a:noFill/>
          <a:ln/>
        </p:spPr>
        <p:txBody>
          <a:bodyPr wrap="square" lIns="0" tIns="0" rIns="0" bIns="0" rtlCol="0" anchor="ctr"/>
          <a:lstStyle/>
          <a:p>
            <a:pPr marL="0" indent="0" algn="ctr">
              <a:buNone/>
            </a:pPr>
            <a:r>
              <a:rPr lang="en-US" sz="2000" dirty="0">
                <a:solidFill>
                  <a:srgbClr val="5A5A5A"/>
                </a:solidFill>
                <a:latin typeface="Arial" pitchFamily="34" charset="0"/>
                <a:ea typeface="Arial" pitchFamily="34" charset="-122"/>
                <a:cs typeface="Arial" pitchFamily="34" charset="-120"/>
              </a:rPr>
              <a:t>Foundations Class  |  Connection Point Church</a:t>
            </a: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48640" y="777240"/>
            <a:ext cx="11091672" cy="457200"/>
          </a:xfrm>
          <a:prstGeom prst="rect">
            <a:avLst/>
          </a:prstGeom>
          <a:noFill/>
          <a:ln/>
        </p:spPr>
        <p:txBody>
          <a:bodyPr wrap="square" lIns="0" tIns="0" rIns="0" bIns="0" rtlCol="0" anchor="ctr"/>
          <a:lstStyle/>
          <a:p>
            <a:pPr marL="0" indent="0" algn="ctr">
              <a:buNone/>
            </a:pPr>
            <a:r>
              <a:rPr lang="en-US" sz="1600" b="1" kern="0" spc="400" dirty="0">
                <a:solidFill>
                  <a:srgbClr val="BD8A2E"/>
                </a:solidFill>
                <a:latin typeface="Arial" pitchFamily="34" charset="0"/>
                <a:ea typeface="Arial" pitchFamily="34" charset="-122"/>
                <a:cs typeface="Arial" pitchFamily="34" charset="-120"/>
              </a:rPr>
              <a:t>THE CHURCH ISN'T A BUILDING YOU GO TO</a:t>
            </a:r>
            <a:endParaRPr lang="en-US" sz="1600" dirty="0"/>
          </a:p>
        </p:txBody>
      </p:sp>
      <p:sp>
        <p:nvSpPr>
          <p:cNvPr id="3" name="Text 1"/>
          <p:cNvSpPr/>
          <p:nvPr/>
        </p:nvSpPr>
        <p:spPr>
          <a:xfrm>
            <a:off x="548640" y="1234440"/>
            <a:ext cx="11091672" cy="868680"/>
          </a:xfrm>
          <a:prstGeom prst="rect">
            <a:avLst/>
          </a:prstGeom>
          <a:noFill/>
          <a:ln/>
        </p:spPr>
        <p:txBody>
          <a:bodyPr wrap="square" lIns="0" tIns="0" rIns="0" bIns="0" rtlCol="0" anchor="ctr"/>
          <a:lstStyle/>
          <a:p>
            <a:pPr marL="0" indent="0" algn="ctr">
              <a:buNone/>
            </a:pPr>
            <a:r>
              <a:rPr lang="en-US" sz="4400" b="1" dirty="0">
                <a:solidFill>
                  <a:srgbClr val="111111"/>
                </a:solidFill>
                <a:latin typeface="Arial" pitchFamily="34" charset="0"/>
                <a:ea typeface="Arial" pitchFamily="34" charset="-122"/>
                <a:cs typeface="Arial" pitchFamily="34" charset="-120"/>
              </a:rPr>
              <a:t>It's who you are now.</a:t>
            </a:r>
            <a:endParaRPr lang="en-US" sz="4400" dirty="0"/>
          </a:p>
        </p:txBody>
      </p:sp>
      <p:sp>
        <p:nvSpPr>
          <p:cNvPr id="4" name="Shape 2"/>
          <p:cNvSpPr/>
          <p:nvPr/>
        </p:nvSpPr>
        <p:spPr>
          <a:xfrm>
            <a:off x="685800" y="2377440"/>
            <a:ext cx="2011680" cy="1691640"/>
          </a:xfrm>
          <a:prstGeom prst="roundRect">
            <a:avLst>
              <a:gd name="adj" fmla="val 4324"/>
            </a:avLst>
          </a:prstGeom>
          <a:solidFill>
            <a:srgbClr val="F7EFDE"/>
          </a:solidFill>
          <a:ln w="19050">
            <a:solidFill>
              <a:srgbClr val="BD8A2E"/>
            </a:solidFill>
            <a:prstDash val="solid"/>
          </a:ln>
        </p:spPr>
        <p:txBody>
          <a:bodyPr/>
          <a:lstStyle/>
          <a:p>
            <a:endParaRPr lang="en-US"/>
          </a:p>
        </p:txBody>
      </p:sp>
      <p:sp>
        <p:nvSpPr>
          <p:cNvPr id="5" name="Shape 3"/>
          <p:cNvSpPr/>
          <p:nvPr/>
        </p:nvSpPr>
        <p:spPr>
          <a:xfrm>
            <a:off x="1408176" y="2606040"/>
            <a:ext cx="566928" cy="566928"/>
          </a:xfrm>
          <a:prstGeom prst="ellipse">
            <a:avLst/>
          </a:prstGeom>
          <a:solidFill>
            <a:srgbClr val="BD8A2E"/>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1555577" y="2753441"/>
            <a:ext cx="272125" cy="272125"/>
          </a:xfrm>
          <a:prstGeom prst="rect">
            <a:avLst/>
          </a:prstGeom>
        </p:spPr>
      </p:pic>
      <p:sp>
        <p:nvSpPr>
          <p:cNvPr id="7" name="Text 4"/>
          <p:cNvSpPr/>
          <p:nvPr/>
        </p:nvSpPr>
        <p:spPr>
          <a:xfrm>
            <a:off x="777240" y="3291840"/>
            <a:ext cx="1828800" cy="594360"/>
          </a:xfrm>
          <a:prstGeom prst="rect">
            <a:avLst/>
          </a:prstGeom>
          <a:noFill/>
          <a:ln/>
        </p:spPr>
        <p:txBody>
          <a:bodyPr wrap="square" lIns="0" tIns="0" rIns="0" bIns="0" rtlCol="0" anchor="ctr"/>
          <a:lstStyle/>
          <a:p>
            <a:pPr marL="0" indent="0" algn="ctr">
              <a:buNone/>
            </a:pPr>
            <a:r>
              <a:rPr lang="en-US" sz="1550" b="1" dirty="0">
                <a:solidFill>
                  <a:srgbClr val="111111"/>
                </a:solidFill>
                <a:latin typeface="Arial" pitchFamily="34" charset="0"/>
                <a:ea typeface="Arial" pitchFamily="34" charset="-122"/>
                <a:cs typeface="Arial" pitchFamily="34" charset="-120"/>
              </a:rPr>
              <a:t>The Body</a:t>
            </a:r>
            <a:endParaRPr lang="en-US" sz="1550" dirty="0"/>
          </a:p>
        </p:txBody>
      </p:sp>
      <p:sp>
        <p:nvSpPr>
          <p:cNvPr id="8" name="Shape 5"/>
          <p:cNvSpPr/>
          <p:nvPr/>
        </p:nvSpPr>
        <p:spPr>
          <a:xfrm>
            <a:off x="2898648" y="2377440"/>
            <a:ext cx="2011680" cy="1691640"/>
          </a:xfrm>
          <a:prstGeom prst="roundRect">
            <a:avLst>
              <a:gd name="adj" fmla="val 4324"/>
            </a:avLst>
          </a:prstGeom>
          <a:solidFill>
            <a:srgbClr val="F7EFDE"/>
          </a:solidFill>
          <a:ln w="19050">
            <a:solidFill>
              <a:srgbClr val="BD8A2E"/>
            </a:solidFill>
            <a:prstDash val="solid"/>
          </a:ln>
        </p:spPr>
        <p:txBody>
          <a:bodyPr/>
          <a:lstStyle/>
          <a:p>
            <a:endParaRPr lang="en-US"/>
          </a:p>
        </p:txBody>
      </p:sp>
      <p:sp>
        <p:nvSpPr>
          <p:cNvPr id="9" name="Shape 6"/>
          <p:cNvSpPr/>
          <p:nvPr/>
        </p:nvSpPr>
        <p:spPr>
          <a:xfrm>
            <a:off x="3621024" y="2606040"/>
            <a:ext cx="566928" cy="566928"/>
          </a:xfrm>
          <a:prstGeom prst="ellipse">
            <a:avLst/>
          </a:prstGeom>
          <a:solidFill>
            <a:srgbClr val="BD8A2E"/>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3768425" y="2753441"/>
            <a:ext cx="272125" cy="272125"/>
          </a:xfrm>
          <a:prstGeom prst="rect">
            <a:avLst/>
          </a:prstGeom>
        </p:spPr>
      </p:pic>
      <p:sp>
        <p:nvSpPr>
          <p:cNvPr id="11" name="Text 7"/>
          <p:cNvSpPr/>
          <p:nvPr/>
        </p:nvSpPr>
        <p:spPr>
          <a:xfrm>
            <a:off x="2990088" y="3291840"/>
            <a:ext cx="1828800" cy="594360"/>
          </a:xfrm>
          <a:prstGeom prst="rect">
            <a:avLst/>
          </a:prstGeom>
          <a:noFill/>
          <a:ln/>
        </p:spPr>
        <p:txBody>
          <a:bodyPr wrap="square" lIns="0" tIns="0" rIns="0" bIns="0" rtlCol="0" anchor="ctr"/>
          <a:lstStyle/>
          <a:p>
            <a:pPr marL="0" indent="0" algn="ctr">
              <a:buNone/>
            </a:pPr>
            <a:r>
              <a:rPr lang="en-US" sz="1550" b="1" dirty="0">
                <a:solidFill>
                  <a:srgbClr val="111111"/>
                </a:solidFill>
                <a:latin typeface="Arial" pitchFamily="34" charset="0"/>
                <a:ea typeface="Arial" pitchFamily="34" charset="-122"/>
                <a:cs typeface="Arial" pitchFamily="34" charset="-120"/>
              </a:rPr>
              <a:t>His Bride</a:t>
            </a:r>
            <a:endParaRPr lang="en-US" sz="1550" dirty="0"/>
          </a:p>
        </p:txBody>
      </p:sp>
      <p:sp>
        <p:nvSpPr>
          <p:cNvPr id="12" name="Shape 8"/>
          <p:cNvSpPr/>
          <p:nvPr/>
        </p:nvSpPr>
        <p:spPr>
          <a:xfrm>
            <a:off x="5111496" y="2377440"/>
            <a:ext cx="2011680" cy="1691640"/>
          </a:xfrm>
          <a:prstGeom prst="roundRect">
            <a:avLst>
              <a:gd name="adj" fmla="val 4324"/>
            </a:avLst>
          </a:prstGeom>
          <a:solidFill>
            <a:srgbClr val="F7EFDE"/>
          </a:solidFill>
          <a:ln w="19050">
            <a:solidFill>
              <a:srgbClr val="BD8A2E"/>
            </a:solidFill>
            <a:prstDash val="solid"/>
          </a:ln>
        </p:spPr>
        <p:txBody>
          <a:bodyPr/>
          <a:lstStyle/>
          <a:p>
            <a:endParaRPr lang="en-US"/>
          </a:p>
        </p:txBody>
      </p:sp>
      <p:sp>
        <p:nvSpPr>
          <p:cNvPr id="13" name="Shape 9"/>
          <p:cNvSpPr/>
          <p:nvPr/>
        </p:nvSpPr>
        <p:spPr>
          <a:xfrm>
            <a:off x="5833872" y="2606040"/>
            <a:ext cx="566928" cy="566928"/>
          </a:xfrm>
          <a:prstGeom prst="ellipse">
            <a:avLst/>
          </a:prstGeom>
          <a:solidFill>
            <a:srgbClr val="BD8A2E"/>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5981273" y="2753441"/>
            <a:ext cx="272125" cy="272125"/>
          </a:xfrm>
          <a:prstGeom prst="rect">
            <a:avLst/>
          </a:prstGeom>
        </p:spPr>
      </p:pic>
      <p:sp>
        <p:nvSpPr>
          <p:cNvPr id="15" name="Text 10"/>
          <p:cNvSpPr/>
          <p:nvPr/>
        </p:nvSpPr>
        <p:spPr>
          <a:xfrm>
            <a:off x="5202936" y="3291840"/>
            <a:ext cx="1828800" cy="594360"/>
          </a:xfrm>
          <a:prstGeom prst="rect">
            <a:avLst/>
          </a:prstGeom>
          <a:noFill/>
          <a:ln/>
        </p:spPr>
        <p:txBody>
          <a:bodyPr wrap="square" lIns="0" tIns="0" rIns="0" bIns="0" rtlCol="0" anchor="ctr"/>
          <a:lstStyle/>
          <a:p>
            <a:pPr marL="0" indent="0" algn="ctr">
              <a:buNone/>
            </a:pPr>
            <a:r>
              <a:rPr lang="en-US" sz="1550" b="1" dirty="0">
                <a:solidFill>
                  <a:srgbClr val="111111"/>
                </a:solidFill>
                <a:latin typeface="Arial" pitchFamily="34" charset="0"/>
                <a:ea typeface="Arial" pitchFamily="34" charset="-122"/>
                <a:cs typeface="Arial" pitchFamily="34" charset="-120"/>
              </a:rPr>
              <a:t>On Mission</a:t>
            </a:r>
            <a:endParaRPr lang="en-US" sz="1550" dirty="0"/>
          </a:p>
        </p:txBody>
      </p:sp>
      <p:sp>
        <p:nvSpPr>
          <p:cNvPr id="16" name="Shape 11"/>
          <p:cNvSpPr/>
          <p:nvPr/>
        </p:nvSpPr>
        <p:spPr>
          <a:xfrm>
            <a:off x="7324344" y="2377440"/>
            <a:ext cx="2011680" cy="1691640"/>
          </a:xfrm>
          <a:prstGeom prst="roundRect">
            <a:avLst>
              <a:gd name="adj" fmla="val 4324"/>
            </a:avLst>
          </a:prstGeom>
          <a:solidFill>
            <a:srgbClr val="F7EFDE"/>
          </a:solidFill>
          <a:ln w="19050">
            <a:solidFill>
              <a:srgbClr val="BD8A2E"/>
            </a:solidFill>
            <a:prstDash val="solid"/>
          </a:ln>
        </p:spPr>
        <p:txBody>
          <a:bodyPr/>
          <a:lstStyle/>
          <a:p>
            <a:endParaRPr lang="en-US"/>
          </a:p>
        </p:txBody>
      </p:sp>
      <p:sp>
        <p:nvSpPr>
          <p:cNvPr id="17" name="Shape 12"/>
          <p:cNvSpPr/>
          <p:nvPr/>
        </p:nvSpPr>
        <p:spPr>
          <a:xfrm>
            <a:off x="8046720" y="2606040"/>
            <a:ext cx="566928" cy="566928"/>
          </a:xfrm>
          <a:prstGeom prst="ellipse">
            <a:avLst/>
          </a:prstGeom>
          <a:solidFill>
            <a:srgbClr val="BD8A2E"/>
          </a:solidFill>
          <a:ln/>
        </p:spPr>
        <p:txBody>
          <a:bodyPr/>
          <a:lstStyle/>
          <a:p>
            <a:endParaRPr lang="en-US"/>
          </a:p>
        </p:txBody>
      </p:sp>
      <p:pic>
        <p:nvPicPr>
          <p:cNvPr id="18" name="Image 3" descr="preencoded.png"/>
          <p:cNvPicPr>
            <a:picLocks noChangeAspect="1"/>
          </p:cNvPicPr>
          <p:nvPr/>
        </p:nvPicPr>
        <p:blipFill>
          <a:blip r:embed="rId6"/>
          <a:stretch>
            <a:fillRect/>
          </a:stretch>
        </p:blipFill>
        <p:spPr>
          <a:xfrm>
            <a:off x="8194121" y="2753441"/>
            <a:ext cx="272125" cy="272125"/>
          </a:xfrm>
          <a:prstGeom prst="rect">
            <a:avLst/>
          </a:prstGeom>
        </p:spPr>
      </p:pic>
      <p:sp>
        <p:nvSpPr>
          <p:cNvPr id="19" name="Text 13"/>
          <p:cNvSpPr/>
          <p:nvPr/>
        </p:nvSpPr>
        <p:spPr>
          <a:xfrm>
            <a:off x="7415784" y="3291840"/>
            <a:ext cx="1828800" cy="594360"/>
          </a:xfrm>
          <a:prstGeom prst="rect">
            <a:avLst/>
          </a:prstGeom>
          <a:noFill/>
          <a:ln/>
        </p:spPr>
        <p:txBody>
          <a:bodyPr wrap="square" lIns="0" tIns="0" rIns="0" bIns="0" rtlCol="0" anchor="ctr"/>
          <a:lstStyle/>
          <a:p>
            <a:pPr marL="0" indent="0" algn="ctr">
              <a:buNone/>
            </a:pPr>
            <a:r>
              <a:rPr lang="en-US" sz="1550" b="1" dirty="0">
                <a:solidFill>
                  <a:srgbClr val="111111"/>
                </a:solidFill>
                <a:latin typeface="Arial" pitchFamily="34" charset="0"/>
                <a:ea typeface="Arial" pitchFamily="34" charset="-122"/>
                <a:cs typeface="Arial" pitchFamily="34" charset="-120"/>
              </a:rPr>
              <a:t>At the Table</a:t>
            </a:r>
            <a:endParaRPr lang="en-US" sz="1550" dirty="0"/>
          </a:p>
        </p:txBody>
      </p:sp>
      <p:sp>
        <p:nvSpPr>
          <p:cNvPr id="20" name="Shape 14"/>
          <p:cNvSpPr/>
          <p:nvPr/>
        </p:nvSpPr>
        <p:spPr>
          <a:xfrm>
            <a:off x="9537192" y="2377440"/>
            <a:ext cx="2011680" cy="1691640"/>
          </a:xfrm>
          <a:prstGeom prst="roundRect">
            <a:avLst>
              <a:gd name="adj" fmla="val 4324"/>
            </a:avLst>
          </a:prstGeom>
          <a:solidFill>
            <a:srgbClr val="F7EFDE"/>
          </a:solidFill>
          <a:ln w="19050">
            <a:solidFill>
              <a:srgbClr val="BD8A2E"/>
            </a:solidFill>
            <a:prstDash val="solid"/>
          </a:ln>
        </p:spPr>
        <p:txBody>
          <a:bodyPr/>
          <a:lstStyle/>
          <a:p>
            <a:endParaRPr lang="en-US"/>
          </a:p>
        </p:txBody>
      </p:sp>
      <p:sp>
        <p:nvSpPr>
          <p:cNvPr id="21" name="Shape 15"/>
          <p:cNvSpPr/>
          <p:nvPr/>
        </p:nvSpPr>
        <p:spPr>
          <a:xfrm>
            <a:off x="10259568" y="2606040"/>
            <a:ext cx="566928" cy="566928"/>
          </a:xfrm>
          <a:prstGeom prst="ellipse">
            <a:avLst/>
          </a:prstGeom>
          <a:solidFill>
            <a:srgbClr val="BD8A2E"/>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10406969" y="2753441"/>
            <a:ext cx="272125" cy="272125"/>
          </a:xfrm>
          <a:prstGeom prst="rect">
            <a:avLst/>
          </a:prstGeom>
        </p:spPr>
      </p:pic>
      <p:sp>
        <p:nvSpPr>
          <p:cNvPr id="23" name="Text 16"/>
          <p:cNvSpPr/>
          <p:nvPr/>
        </p:nvSpPr>
        <p:spPr>
          <a:xfrm>
            <a:off x="9628632" y="3291840"/>
            <a:ext cx="1828800" cy="594360"/>
          </a:xfrm>
          <a:prstGeom prst="rect">
            <a:avLst/>
          </a:prstGeom>
          <a:noFill/>
          <a:ln/>
        </p:spPr>
        <p:txBody>
          <a:bodyPr wrap="square" lIns="0" tIns="0" rIns="0" bIns="0" rtlCol="0" anchor="ctr"/>
          <a:lstStyle/>
          <a:p>
            <a:pPr marL="0" indent="0" algn="ctr">
              <a:buNone/>
            </a:pPr>
            <a:r>
              <a:rPr lang="en-US" sz="1550" b="1" dirty="0">
                <a:solidFill>
                  <a:srgbClr val="111111"/>
                </a:solidFill>
                <a:latin typeface="Arial" pitchFamily="34" charset="0"/>
                <a:ea typeface="Arial" pitchFamily="34" charset="-122"/>
                <a:cs typeface="Arial" pitchFamily="34" charset="-120"/>
              </a:rPr>
              <a:t>Baptized</a:t>
            </a:r>
            <a:endParaRPr lang="en-US" sz="1550" dirty="0"/>
          </a:p>
        </p:txBody>
      </p:sp>
      <p:sp>
        <p:nvSpPr>
          <p:cNvPr id="24" name="Text 17"/>
          <p:cNvSpPr/>
          <p:nvPr/>
        </p:nvSpPr>
        <p:spPr>
          <a:xfrm>
            <a:off x="640080" y="4343400"/>
            <a:ext cx="10972800" cy="502920"/>
          </a:xfrm>
          <a:prstGeom prst="rect">
            <a:avLst/>
          </a:prstGeom>
          <a:noFill/>
          <a:ln/>
        </p:spPr>
        <p:txBody>
          <a:bodyPr wrap="square" lIns="0" tIns="0" rIns="0" bIns="0" rtlCol="0" anchor="ctr"/>
          <a:lstStyle/>
          <a:p>
            <a:pPr marL="0" indent="0" algn="ctr">
              <a:buNone/>
            </a:pPr>
            <a:r>
              <a:rPr lang="en-US" sz="1900" dirty="0">
                <a:solidFill>
                  <a:srgbClr val="111111"/>
                </a:solidFill>
                <a:latin typeface="Arial" pitchFamily="34" charset="0"/>
                <a:ea typeface="Arial" pitchFamily="34" charset="-122"/>
                <a:cs typeface="Arial" pitchFamily="34" charset="-120"/>
              </a:rPr>
              <a:t>This life with Jesus was never meant to be lived alone. It was meant to be lived together.</a:t>
            </a:r>
            <a:endParaRPr lang="en-US" sz="1900" dirty="0"/>
          </a:p>
        </p:txBody>
      </p:sp>
      <p:sp>
        <p:nvSpPr>
          <p:cNvPr id="25" name="Text 18"/>
          <p:cNvSpPr/>
          <p:nvPr/>
        </p:nvSpPr>
        <p:spPr>
          <a:xfrm>
            <a:off x="640080" y="4983480"/>
            <a:ext cx="10972800" cy="1188720"/>
          </a:xfrm>
          <a:prstGeom prst="rect">
            <a:avLst/>
          </a:prstGeom>
          <a:noFill/>
          <a:ln/>
        </p:spPr>
        <p:txBody>
          <a:bodyPr wrap="square" lIns="0" tIns="0" rIns="0" bIns="0" rtlCol="0" anchor="ctr"/>
          <a:lstStyle/>
          <a:p>
            <a:pPr marL="0" indent="0" algn="ctr">
              <a:buNone/>
            </a:pPr>
            <a:r>
              <a:rPr lang="en-US" sz="2200" b="1" dirty="0">
                <a:solidFill>
                  <a:srgbClr val="111111"/>
                </a:solidFill>
                <a:latin typeface="Arial" pitchFamily="34" charset="0"/>
                <a:ea typeface="Arial" pitchFamily="34" charset="-122"/>
                <a:cs typeface="Arial" pitchFamily="34" charset="-120"/>
              </a:rPr>
              <a:t>Jesus didn't die to give you a religion. He died to bring you home. </a:t>
            </a:r>
            <a:endParaRPr lang="en-US" sz="2200" dirty="0"/>
          </a:p>
          <a:p>
            <a:pPr marL="0" indent="0" algn="ctr">
              <a:buNone/>
            </a:pPr>
            <a:r>
              <a:rPr lang="en-US" sz="2200" b="1" dirty="0">
                <a:solidFill>
                  <a:srgbClr val="BD8A2E"/>
                </a:solidFill>
                <a:latin typeface="Arial" pitchFamily="34" charset="0"/>
                <a:ea typeface="Arial" pitchFamily="34" charset="-122"/>
                <a:cs typeface="Arial" pitchFamily="34" charset="-120"/>
              </a:rPr>
              <a:t>The table is set. He's saved you a seat.</a:t>
            </a:r>
            <a:endParaRPr lang="en-US" sz="2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9078F-0B30-152F-EE9E-0ECBE3282AC1}"/>
            </a:ext>
          </a:extLst>
        </p:cNvPr>
        <p:cNvGrpSpPr/>
        <p:nvPr/>
      </p:nvGrpSpPr>
      <p:grpSpPr>
        <a:xfrm>
          <a:off x="0" y="0"/>
          <a:ext cx="0" cy="0"/>
          <a:chOff x="0" y="0"/>
          <a:chExt cx="0" cy="0"/>
        </a:xfrm>
      </p:grpSpPr>
      <p:sp>
        <p:nvSpPr>
          <p:cNvPr id="6" name="Shape 4">
            <a:extLst>
              <a:ext uri="{FF2B5EF4-FFF2-40B4-BE49-F238E27FC236}">
                <a16:creationId xmlns:a16="http://schemas.microsoft.com/office/drawing/2014/main" id="{342CC525-FE19-EF8A-254D-7702A175F174}"/>
              </a:ext>
            </a:extLst>
          </p:cNvPr>
          <p:cNvSpPr/>
          <p:nvPr/>
        </p:nvSpPr>
        <p:spPr>
          <a:xfrm>
            <a:off x="548640" y="1973724"/>
            <a:ext cx="10972800" cy="2194560"/>
          </a:xfrm>
          <a:prstGeom prst="roundRect">
            <a:avLst>
              <a:gd name="adj" fmla="val 3333"/>
            </a:avLst>
          </a:prstGeom>
          <a:solidFill>
            <a:srgbClr val="F7EFDE"/>
          </a:solidFill>
          <a:ln w="19050">
            <a:solidFill>
              <a:srgbClr val="BD8A2E"/>
            </a:solidFill>
            <a:prstDash val="solid"/>
          </a:ln>
        </p:spPr>
        <p:txBody>
          <a:bodyPr/>
          <a:lstStyle/>
          <a:p>
            <a:endParaRPr lang="en-US"/>
          </a:p>
        </p:txBody>
      </p:sp>
      <p:sp>
        <p:nvSpPr>
          <p:cNvPr id="3" name="Text 1">
            <a:extLst>
              <a:ext uri="{FF2B5EF4-FFF2-40B4-BE49-F238E27FC236}">
                <a16:creationId xmlns:a16="http://schemas.microsoft.com/office/drawing/2014/main" id="{A6052083-8854-6E6E-6BB5-946C5D2771B4}"/>
              </a:ext>
            </a:extLst>
          </p:cNvPr>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Weekly Challenge</a:t>
            </a:r>
            <a:endParaRPr lang="en-US" sz="4000" dirty="0"/>
          </a:p>
        </p:txBody>
      </p:sp>
      <p:sp>
        <p:nvSpPr>
          <p:cNvPr id="5" name="Text 3">
            <a:extLst>
              <a:ext uri="{FF2B5EF4-FFF2-40B4-BE49-F238E27FC236}">
                <a16:creationId xmlns:a16="http://schemas.microsoft.com/office/drawing/2014/main" id="{F4128F7E-1357-4D20-C8ED-AA7AD6BDA65A}"/>
              </a:ext>
            </a:extLst>
          </p:cNvPr>
          <p:cNvSpPr/>
          <p:nvPr/>
        </p:nvSpPr>
        <p:spPr>
          <a:xfrm>
            <a:off x="709091" y="2012543"/>
            <a:ext cx="10651897" cy="2006504"/>
          </a:xfrm>
          <a:prstGeom prst="rect">
            <a:avLst/>
          </a:prstGeom>
          <a:noFill/>
          <a:ln/>
        </p:spPr>
        <p:txBody>
          <a:bodyPr wrap="square" lIns="0" tIns="0" rIns="0" bIns="0" rtlCol="0" anchor="ctr"/>
          <a:lstStyle/>
          <a:p>
            <a:pPr marL="0" indent="0">
              <a:buNone/>
            </a:pPr>
            <a:r>
              <a:rPr lang="en-US" sz="3200" dirty="0">
                <a:solidFill>
                  <a:srgbClr val="111111"/>
                </a:solidFill>
                <a:latin typeface="Arial" pitchFamily="34" charset="0"/>
                <a:ea typeface="Arial" pitchFamily="34" charset="-122"/>
                <a:cs typeface="Arial" pitchFamily="34" charset="-120"/>
              </a:rPr>
              <a:t>The "Yes" Challenge. Spend time in prayer this week asking God where He wants you to say "yes." Then commit to obeying the first thing He puts in front of you.</a:t>
            </a:r>
            <a:endParaRPr lang="en-US" sz="3200" dirty="0"/>
          </a:p>
        </p:txBody>
      </p:sp>
      <p:sp>
        <p:nvSpPr>
          <p:cNvPr id="8" name="Text 6">
            <a:extLst>
              <a:ext uri="{FF2B5EF4-FFF2-40B4-BE49-F238E27FC236}">
                <a16:creationId xmlns:a16="http://schemas.microsoft.com/office/drawing/2014/main" id="{E7A9B398-903E-463C-4A06-28200B397D2A}"/>
              </a:ext>
            </a:extLst>
          </p:cNvPr>
          <p:cNvSpPr/>
          <p:nvPr/>
        </p:nvSpPr>
        <p:spPr>
          <a:xfrm>
            <a:off x="640080" y="5852160"/>
            <a:ext cx="10972800" cy="457200"/>
          </a:xfrm>
          <a:prstGeom prst="rect">
            <a:avLst/>
          </a:prstGeom>
          <a:noFill/>
          <a:ln/>
        </p:spPr>
        <p:txBody>
          <a:bodyPr wrap="square" lIns="0" tIns="0" rIns="0" bIns="0" rtlCol="0" anchor="ctr"/>
          <a:lstStyle/>
          <a:p>
            <a:pPr marL="0" indent="0" algn="ctr">
              <a:buNone/>
            </a:pPr>
            <a:r>
              <a:rPr lang="en-US" sz="1600" i="1" dirty="0">
                <a:solidFill>
                  <a:srgbClr val="5A5A5A"/>
                </a:solidFill>
                <a:latin typeface="Arial" pitchFamily="34" charset="0"/>
                <a:ea typeface="Arial" pitchFamily="34" charset="-122"/>
                <a:cs typeface="Arial" pitchFamily="34" charset="-120"/>
              </a:rPr>
              <a:t>Have a great week!</a:t>
            </a:r>
            <a:endParaRPr lang="en-US" sz="1600" dirty="0"/>
          </a:p>
        </p:txBody>
      </p:sp>
    </p:spTree>
    <p:extLst>
      <p:ext uri="{BB962C8B-B14F-4D97-AF65-F5344CB8AC3E}">
        <p14:creationId xmlns:p14="http://schemas.microsoft.com/office/powerpoint/2010/main" val="649168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WHAT COMES TO MIND WHEN WE ASK THIS QUESTION?</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“What is the church?”</a:t>
            </a:r>
            <a:endParaRPr lang="en-US" sz="4000" dirty="0"/>
          </a:p>
        </p:txBody>
      </p:sp>
      <p:sp>
        <p:nvSpPr>
          <p:cNvPr id="4" name="Shape 2"/>
          <p:cNvSpPr/>
          <p:nvPr/>
        </p:nvSpPr>
        <p:spPr>
          <a:xfrm>
            <a:off x="640080" y="1874520"/>
            <a:ext cx="548640" cy="548640"/>
          </a:xfrm>
          <a:prstGeom prst="ellipse">
            <a:avLst/>
          </a:prstGeom>
          <a:solidFill>
            <a:srgbClr val="BD8A2E"/>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782726" y="2017166"/>
            <a:ext cx="263347" cy="263347"/>
          </a:xfrm>
          <a:prstGeom prst="rect">
            <a:avLst/>
          </a:prstGeom>
        </p:spPr>
      </p:pic>
      <p:sp>
        <p:nvSpPr>
          <p:cNvPr id="6" name="Text 3"/>
          <p:cNvSpPr/>
          <p:nvPr/>
        </p:nvSpPr>
        <p:spPr>
          <a:xfrm>
            <a:off x="1371600" y="1874520"/>
            <a:ext cx="6126480" cy="5486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It's where Christians go on Sundays!</a:t>
            </a:r>
            <a:endParaRPr lang="en-US" sz="1700" dirty="0"/>
          </a:p>
        </p:txBody>
      </p:sp>
      <p:sp>
        <p:nvSpPr>
          <p:cNvPr id="7" name="Shape 4"/>
          <p:cNvSpPr/>
          <p:nvPr/>
        </p:nvSpPr>
        <p:spPr>
          <a:xfrm>
            <a:off x="640080" y="2624328"/>
            <a:ext cx="548640" cy="548640"/>
          </a:xfrm>
          <a:prstGeom prst="ellipse">
            <a:avLst/>
          </a:prstGeom>
          <a:solidFill>
            <a:srgbClr val="BD8A2E"/>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782726" y="2766974"/>
            <a:ext cx="263347" cy="263347"/>
          </a:xfrm>
          <a:prstGeom prst="rect">
            <a:avLst/>
          </a:prstGeom>
        </p:spPr>
      </p:pic>
      <p:sp>
        <p:nvSpPr>
          <p:cNvPr id="9" name="Text 5"/>
          <p:cNvSpPr/>
          <p:nvPr/>
        </p:nvSpPr>
        <p:spPr>
          <a:xfrm>
            <a:off x="1371600" y="2624328"/>
            <a:ext cx="6126480" cy="5486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It's a building people go to, to worship God</a:t>
            </a:r>
            <a:endParaRPr lang="en-US" sz="1700" dirty="0"/>
          </a:p>
        </p:txBody>
      </p:sp>
      <p:sp>
        <p:nvSpPr>
          <p:cNvPr id="10" name="Shape 6"/>
          <p:cNvSpPr/>
          <p:nvPr/>
        </p:nvSpPr>
        <p:spPr>
          <a:xfrm>
            <a:off x="640080" y="3374136"/>
            <a:ext cx="548640" cy="548640"/>
          </a:xfrm>
          <a:prstGeom prst="ellipse">
            <a:avLst/>
          </a:prstGeom>
          <a:solidFill>
            <a:srgbClr val="BD8A2E"/>
          </a:solidFill>
          <a:ln/>
        </p:spPr>
        <p:txBody>
          <a:bodyPr/>
          <a:lstStyle/>
          <a:p>
            <a:endParaRPr lang="en-US"/>
          </a:p>
        </p:txBody>
      </p:sp>
      <p:pic>
        <p:nvPicPr>
          <p:cNvPr id="11" name="Image 2" descr="preencoded.png"/>
          <p:cNvPicPr>
            <a:picLocks noChangeAspect="1"/>
          </p:cNvPicPr>
          <p:nvPr/>
        </p:nvPicPr>
        <p:blipFill>
          <a:blip r:embed="rId5"/>
          <a:stretch>
            <a:fillRect/>
          </a:stretch>
        </p:blipFill>
        <p:spPr>
          <a:xfrm>
            <a:off x="782726" y="3516782"/>
            <a:ext cx="263347" cy="263347"/>
          </a:xfrm>
          <a:prstGeom prst="rect">
            <a:avLst/>
          </a:prstGeom>
        </p:spPr>
      </p:pic>
      <p:sp>
        <p:nvSpPr>
          <p:cNvPr id="12" name="Text 7"/>
          <p:cNvSpPr/>
          <p:nvPr/>
        </p:nvSpPr>
        <p:spPr>
          <a:xfrm>
            <a:off x="1371600" y="3374136"/>
            <a:ext cx="6126480" cy="5486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It's like family</a:t>
            </a:r>
            <a:endParaRPr lang="en-US" sz="1700" dirty="0"/>
          </a:p>
        </p:txBody>
      </p:sp>
      <p:sp>
        <p:nvSpPr>
          <p:cNvPr id="13" name="Shape 8"/>
          <p:cNvSpPr/>
          <p:nvPr/>
        </p:nvSpPr>
        <p:spPr>
          <a:xfrm>
            <a:off x="640080" y="4123944"/>
            <a:ext cx="548640" cy="548640"/>
          </a:xfrm>
          <a:prstGeom prst="ellipse">
            <a:avLst/>
          </a:prstGeom>
          <a:solidFill>
            <a:srgbClr val="BD8A2E"/>
          </a:solidFill>
          <a:ln/>
        </p:spPr>
        <p:txBody>
          <a:bodyPr/>
          <a:lstStyle/>
          <a:p>
            <a:endParaRPr lang="en-US"/>
          </a:p>
        </p:txBody>
      </p:sp>
      <p:pic>
        <p:nvPicPr>
          <p:cNvPr id="14" name="Image 3" descr="preencoded.png"/>
          <p:cNvPicPr>
            <a:picLocks noChangeAspect="1"/>
          </p:cNvPicPr>
          <p:nvPr/>
        </p:nvPicPr>
        <p:blipFill>
          <a:blip r:embed="rId6"/>
          <a:stretch>
            <a:fillRect/>
          </a:stretch>
        </p:blipFill>
        <p:spPr>
          <a:xfrm>
            <a:off x="782726" y="4266590"/>
            <a:ext cx="263347" cy="263347"/>
          </a:xfrm>
          <a:prstGeom prst="rect">
            <a:avLst/>
          </a:prstGeom>
        </p:spPr>
      </p:pic>
      <p:sp>
        <p:nvSpPr>
          <p:cNvPr id="15" name="Text 9"/>
          <p:cNvSpPr/>
          <p:nvPr/>
        </p:nvSpPr>
        <p:spPr>
          <a:xfrm>
            <a:off x="1371600" y="4123944"/>
            <a:ext cx="6126480" cy="5486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It's a place where you learn about God</a:t>
            </a:r>
            <a:endParaRPr lang="en-US" sz="1700" dirty="0"/>
          </a:p>
        </p:txBody>
      </p:sp>
      <p:sp>
        <p:nvSpPr>
          <p:cNvPr id="16" name="Shape 10"/>
          <p:cNvSpPr/>
          <p:nvPr/>
        </p:nvSpPr>
        <p:spPr>
          <a:xfrm>
            <a:off x="640080" y="4873752"/>
            <a:ext cx="548640" cy="548640"/>
          </a:xfrm>
          <a:prstGeom prst="ellipse">
            <a:avLst/>
          </a:prstGeom>
          <a:solidFill>
            <a:srgbClr val="BD8A2E"/>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782726" y="5016398"/>
            <a:ext cx="263347" cy="263347"/>
          </a:xfrm>
          <a:prstGeom prst="rect">
            <a:avLst/>
          </a:prstGeom>
        </p:spPr>
      </p:pic>
      <p:sp>
        <p:nvSpPr>
          <p:cNvPr id="18" name="Text 11"/>
          <p:cNvSpPr/>
          <p:nvPr/>
        </p:nvSpPr>
        <p:spPr>
          <a:xfrm>
            <a:off x="1371600" y="4873752"/>
            <a:ext cx="6126480" cy="5486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It's where your life was changed, you found hope</a:t>
            </a:r>
            <a:endParaRPr lang="en-US" sz="1700" dirty="0"/>
          </a:p>
        </p:txBody>
      </p:sp>
      <p:sp>
        <p:nvSpPr>
          <p:cNvPr id="19" name="Shape 12"/>
          <p:cNvSpPr/>
          <p:nvPr/>
        </p:nvSpPr>
        <p:spPr>
          <a:xfrm>
            <a:off x="6426679" y="2017166"/>
            <a:ext cx="5186201" cy="3357675"/>
          </a:xfrm>
          <a:prstGeom prst="roundRect">
            <a:avLst>
              <a:gd name="adj" fmla="val 2759"/>
            </a:avLst>
          </a:prstGeom>
          <a:solidFill>
            <a:srgbClr val="F7EFDE"/>
          </a:solidFill>
          <a:ln w="19050">
            <a:solidFill>
              <a:srgbClr val="BD8A2E"/>
            </a:solidFill>
            <a:prstDash val="solid"/>
          </a:ln>
        </p:spPr>
        <p:txBody>
          <a:bodyPr/>
          <a:lstStyle/>
          <a:p>
            <a:endParaRPr lang="en-US"/>
          </a:p>
        </p:txBody>
      </p:sp>
      <p:sp>
        <p:nvSpPr>
          <p:cNvPr id="20" name="Text 13"/>
          <p:cNvSpPr/>
          <p:nvPr/>
        </p:nvSpPr>
        <p:spPr>
          <a:xfrm>
            <a:off x="6599208" y="2182482"/>
            <a:ext cx="4810066" cy="2991191"/>
          </a:xfrm>
          <a:prstGeom prst="rect">
            <a:avLst/>
          </a:prstGeom>
          <a:noFill/>
          <a:ln/>
        </p:spPr>
        <p:txBody>
          <a:bodyPr wrap="square" lIns="0" tIns="0" rIns="0" bIns="0" rtlCol="0" anchor="ctr"/>
          <a:lstStyle/>
          <a:p>
            <a:pPr marL="0" indent="0">
              <a:buNone/>
            </a:pPr>
            <a:r>
              <a:rPr lang="en-US" sz="2800" dirty="0">
                <a:solidFill>
                  <a:srgbClr val="111111"/>
                </a:solidFill>
                <a:latin typeface="Arial" pitchFamily="34" charset="0"/>
                <a:ea typeface="Arial" pitchFamily="34" charset="-122"/>
                <a:cs typeface="Arial" pitchFamily="34" charset="-120"/>
              </a:rPr>
              <a:t>These are good things about the church…</a:t>
            </a:r>
          </a:p>
          <a:p>
            <a:pPr marL="0" indent="0">
              <a:buNone/>
            </a:pPr>
            <a:endParaRPr lang="en-US" sz="2800" dirty="0"/>
          </a:p>
          <a:p>
            <a:pPr marL="0" indent="0">
              <a:buNone/>
            </a:pPr>
            <a:endParaRPr lang="en-US" sz="2800" dirty="0"/>
          </a:p>
          <a:p>
            <a:pPr marL="0" indent="0">
              <a:buNone/>
            </a:pPr>
            <a:r>
              <a:rPr lang="en-US" sz="2800" b="1" dirty="0">
                <a:solidFill>
                  <a:srgbClr val="111111"/>
                </a:solidFill>
                <a:latin typeface="Arial" pitchFamily="34" charset="0"/>
                <a:ea typeface="Arial" pitchFamily="34" charset="-122"/>
                <a:cs typeface="Arial" pitchFamily="34" charset="-120"/>
              </a:rPr>
              <a:t>…but they don't completely define what the Church is.</a:t>
            </a:r>
          </a:p>
          <a:p>
            <a:pPr marL="0" indent="0">
              <a:buNone/>
            </a:pPr>
            <a:endParaRPr lang="en-US" sz="2800" b="1" dirty="0">
              <a:solidFill>
                <a:srgbClr val="111111"/>
              </a:solidFill>
              <a:latin typeface="Arial" pitchFamily="34" charset="0"/>
              <a:cs typeface="Arial" pitchFamily="34"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A PEOPLE, NOT A PLACE</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WE are the church</a:t>
            </a:r>
            <a:endParaRPr lang="en-US" sz="4000" dirty="0"/>
          </a:p>
        </p:txBody>
      </p:sp>
      <p:sp>
        <p:nvSpPr>
          <p:cNvPr id="4" name="Text 2"/>
          <p:cNvSpPr/>
          <p:nvPr/>
        </p:nvSpPr>
        <p:spPr>
          <a:xfrm>
            <a:off x="640080" y="2103120"/>
            <a:ext cx="4937760" cy="2377440"/>
          </a:xfrm>
          <a:prstGeom prst="rect">
            <a:avLst/>
          </a:prstGeom>
          <a:noFill/>
          <a:ln/>
        </p:spPr>
        <p:txBody>
          <a:bodyPr wrap="square" lIns="0" tIns="0" rIns="0" bIns="0" rtlCol="0" anchor="t"/>
          <a:lstStyle/>
          <a:p>
            <a:pPr marL="0" indent="0">
              <a:buNone/>
            </a:pPr>
            <a:r>
              <a:rPr lang="en-US" sz="4400" b="1" i="1" dirty="0">
                <a:solidFill>
                  <a:srgbClr val="BD8A2E"/>
                </a:solidFill>
                <a:latin typeface="Arial" pitchFamily="34" charset="0"/>
                <a:ea typeface="Arial" pitchFamily="34" charset="-122"/>
                <a:cs typeface="Arial" pitchFamily="34" charset="-120"/>
              </a:rPr>
              <a:t>ekklesia</a:t>
            </a:r>
            <a:endParaRPr lang="en-US" sz="4400" dirty="0"/>
          </a:p>
          <a:p>
            <a:pPr marL="0" indent="0">
              <a:buNone/>
            </a:pPr>
            <a:r>
              <a:rPr lang="en-US" sz="1800" dirty="0">
                <a:solidFill>
                  <a:srgbClr val="5A5A5A"/>
                </a:solidFill>
                <a:latin typeface="Arial" pitchFamily="34" charset="0"/>
                <a:ea typeface="Arial" pitchFamily="34" charset="-122"/>
                <a:cs typeface="Arial" pitchFamily="34" charset="-120"/>
              </a:rPr>
              <a:t>(EK-LAY-SEE-A)</a:t>
            </a:r>
            <a:endParaRPr lang="en-US" sz="4400" dirty="0"/>
          </a:p>
          <a:p>
            <a:pPr marL="0" indent="0">
              <a:buNone/>
            </a:pPr>
            <a:endParaRPr lang="en-US" sz="4400" dirty="0"/>
          </a:p>
          <a:p>
            <a:pPr marL="0" indent="0">
              <a:buNone/>
            </a:pPr>
            <a:r>
              <a:rPr lang="en-US" sz="2200" b="1" dirty="0">
                <a:solidFill>
                  <a:srgbClr val="111111"/>
                </a:solidFill>
                <a:latin typeface="Arial" pitchFamily="34" charset="0"/>
                <a:ea typeface="Arial" pitchFamily="34" charset="-122"/>
                <a:cs typeface="Arial" pitchFamily="34" charset="-120"/>
              </a:rPr>
              <a:t>“called-out ones” or “assembly”</a:t>
            </a:r>
            <a:endParaRPr lang="en-US" sz="4400" dirty="0"/>
          </a:p>
        </p:txBody>
      </p:sp>
      <p:sp>
        <p:nvSpPr>
          <p:cNvPr id="5" name="Shape 3"/>
          <p:cNvSpPr/>
          <p:nvPr/>
        </p:nvSpPr>
        <p:spPr>
          <a:xfrm>
            <a:off x="6035040" y="2011680"/>
            <a:ext cx="566928" cy="566928"/>
          </a:xfrm>
          <a:prstGeom prst="ellipse">
            <a:avLst/>
          </a:prstGeom>
          <a:solidFill>
            <a:srgbClr val="BD8A2E"/>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6182441" y="2159081"/>
            <a:ext cx="272125" cy="272125"/>
          </a:xfrm>
          <a:prstGeom prst="rect">
            <a:avLst/>
          </a:prstGeom>
        </p:spPr>
      </p:pic>
      <p:sp>
        <p:nvSpPr>
          <p:cNvPr id="7" name="Text 4"/>
          <p:cNvSpPr/>
          <p:nvPr/>
        </p:nvSpPr>
        <p:spPr>
          <a:xfrm>
            <a:off x="6784848" y="1938528"/>
            <a:ext cx="4846320" cy="7772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It's a people word, not a place word</a:t>
            </a:r>
            <a:endParaRPr lang="en-US" sz="1700" dirty="0"/>
          </a:p>
        </p:txBody>
      </p:sp>
      <p:sp>
        <p:nvSpPr>
          <p:cNvPr id="8" name="Shape 5"/>
          <p:cNvSpPr/>
          <p:nvPr/>
        </p:nvSpPr>
        <p:spPr>
          <a:xfrm>
            <a:off x="6035040" y="2944368"/>
            <a:ext cx="566928" cy="566928"/>
          </a:xfrm>
          <a:prstGeom prst="ellipse">
            <a:avLst/>
          </a:prstGeom>
          <a:solidFill>
            <a:srgbClr val="BD8A2E"/>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6182441" y="3091769"/>
            <a:ext cx="272125" cy="272125"/>
          </a:xfrm>
          <a:prstGeom prst="rect">
            <a:avLst/>
          </a:prstGeom>
        </p:spPr>
      </p:pic>
      <p:sp>
        <p:nvSpPr>
          <p:cNvPr id="10" name="Text 6"/>
          <p:cNvSpPr/>
          <p:nvPr/>
        </p:nvSpPr>
        <p:spPr>
          <a:xfrm>
            <a:off x="6784848" y="2871216"/>
            <a:ext cx="4846320" cy="7772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The first Christians had no buildings at all for roughly 300 years</a:t>
            </a:r>
            <a:endParaRPr lang="en-US" sz="1700" dirty="0"/>
          </a:p>
        </p:txBody>
      </p:sp>
      <p:sp>
        <p:nvSpPr>
          <p:cNvPr id="11" name="Shape 7"/>
          <p:cNvSpPr/>
          <p:nvPr/>
        </p:nvSpPr>
        <p:spPr>
          <a:xfrm>
            <a:off x="6035040" y="3877056"/>
            <a:ext cx="566928" cy="566928"/>
          </a:xfrm>
          <a:prstGeom prst="ellipse">
            <a:avLst/>
          </a:prstGeom>
          <a:solidFill>
            <a:srgbClr val="BD8A2E"/>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6182441" y="4024457"/>
            <a:ext cx="272125" cy="272125"/>
          </a:xfrm>
          <a:prstGeom prst="rect">
            <a:avLst/>
          </a:prstGeom>
        </p:spPr>
      </p:pic>
      <p:sp>
        <p:nvSpPr>
          <p:cNvPr id="13" name="Text 8"/>
          <p:cNvSpPr/>
          <p:nvPr/>
        </p:nvSpPr>
        <p:spPr>
          <a:xfrm>
            <a:off x="6784848" y="3803904"/>
            <a:ext cx="4846320" cy="7772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They met in homes (Romans 16:5, Colossians 4:15)</a:t>
            </a:r>
            <a:endParaRPr lang="en-US" sz="1700" dirty="0"/>
          </a:p>
        </p:txBody>
      </p:sp>
      <p:sp>
        <p:nvSpPr>
          <p:cNvPr id="14" name="Shape 9"/>
          <p:cNvSpPr/>
          <p:nvPr/>
        </p:nvSpPr>
        <p:spPr>
          <a:xfrm>
            <a:off x="6035040" y="4809744"/>
            <a:ext cx="566928" cy="566928"/>
          </a:xfrm>
          <a:prstGeom prst="ellipse">
            <a:avLst/>
          </a:prstGeom>
          <a:solidFill>
            <a:srgbClr val="BD8A2E"/>
          </a:solidFill>
          <a:ln/>
        </p:spPr>
        <p:txBody>
          <a:bodyPr/>
          <a:lstStyle/>
          <a:p>
            <a:endParaRPr lang="en-US"/>
          </a:p>
        </p:txBody>
      </p:sp>
      <p:pic>
        <p:nvPicPr>
          <p:cNvPr id="15" name="Image 3" descr="preencoded.png"/>
          <p:cNvPicPr>
            <a:picLocks noChangeAspect="1"/>
          </p:cNvPicPr>
          <p:nvPr/>
        </p:nvPicPr>
        <p:blipFill>
          <a:blip r:embed="rId6"/>
          <a:stretch>
            <a:fillRect/>
          </a:stretch>
        </p:blipFill>
        <p:spPr>
          <a:xfrm>
            <a:off x="6182441" y="4957145"/>
            <a:ext cx="272125" cy="272125"/>
          </a:xfrm>
          <a:prstGeom prst="rect">
            <a:avLst/>
          </a:prstGeom>
        </p:spPr>
      </p:pic>
      <p:sp>
        <p:nvSpPr>
          <p:cNvPr id="16" name="Text 10"/>
          <p:cNvSpPr/>
          <p:nvPr/>
        </p:nvSpPr>
        <p:spPr>
          <a:xfrm>
            <a:off x="6784848" y="4736592"/>
            <a:ext cx="4846320" cy="77724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When Paul wrote “to the church in Corinth,” he was addressing people, not a structure on a street corner</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WHEN YOU RECEIVED SALVATION</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3600" b="1" dirty="0">
                <a:solidFill>
                  <a:srgbClr val="111111"/>
                </a:solidFill>
                <a:latin typeface="Arial" pitchFamily="34" charset="0"/>
                <a:ea typeface="Arial" pitchFamily="34" charset="-122"/>
                <a:cs typeface="Arial" pitchFamily="34" charset="-120"/>
              </a:rPr>
              <a:t>You became part of the BIG “C” Church</a:t>
            </a:r>
            <a:endParaRPr lang="en-US" sz="3600" dirty="0"/>
          </a:p>
        </p:txBody>
      </p:sp>
      <p:sp>
        <p:nvSpPr>
          <p:cNvPr id="4" name="Shape 2"/>
          <p:cNvSpPr/>
          <p:nvPr/>
        </p:nvSpPr>
        <p:spPr>
          <a:xfrm>
            <a:off x="640080" y="1965960"/>
            <a:ext cx="603504" cy="603504"/>
          </a:xfrm>
          <a:prstGeom prst="ellipse">
            <a:avLst/>
          </a:prstGeom>
          <a:solidFill>
            <a:srgbClr val="BD8A2E"/>
          </a:solidFill>
          <a:ln/>
        </p:spPr>
        <p:txBody>
          <a:bodyPr/>
          <a:lstStyle/>
          <a:p>
            <a:endParaRPr lang="en-US"/>
          </a:p>
        </p:txBody>
      </p:sp>
      <p:pic>
        <p:nvPicPr>
          <p:cNvPr id="5" name="Image 0" descr="preencoded.png"/>
          <p:cNvPicPr>
            <a:picLocks noChangeAspect="1"/>
          </p:cNvPicPr>
          <p:nvPr/>
        </p:nvPicPr>
        <p:blipFill>
          <a:blip r:embed="rId3"/>
          <a:stretch>
            <a:fillRect/>
          </a:stretch>
        </p:blipFill>
        <p:spPr>
          <a:xfrm>
            <a:off x="796991" y="2122871"/>
            <a:ext cx="289682" cy="289682"/>
          </a:xfrm>
          <a:prstGeom prst="rect">
            <a:avLst/>
          </a:prstGeom>
        </p:spPr>
      </p:pic>
      <p:sp>
        <p:nvSpPr>
          <p:cNvPr id="6" name="Text 3"/>
          <p:cNvSpPr/>
          <p:nvPr/>
        </p:nvSpPr>
        <p:spPr>
          <a:xfrm>
            <a:off x="1463040" y="1920240"/>
            <a:ext cx="6400800" cy="777240"/>
          </a:xfrm>
          <a:prstGeom prst="rect">
            <a:avLst/>
          </a:prstGeom>
          <a:noFill/>
          <a:ln/>
        </p:spPr>
        <p:txBody>
          <a:bodyPr wrap="square" lIns="0" tIns="0" rIns="0" bIns="0" rtlCol="0" anchor="ctr"/>
          <a:lstStyle/>
          <a:p>
            <a:pPr marL="0" indent="0">
              <a:buNone/>
            </a:pPr>
            <a:r>
              <a:rPr lang="en-US" sz="1800" dirty="0">
                <a:solidFill>
                  <a:srgbClr val="111111"/>
                </a:solidFill>
                <a:latin typeface="Arial" pitchFamily="34" charset="0"/>
                <a:ea typeface="Arial" pitchFamily="34" charset="-122"/>
                <a:cs typeface="Arial" pitchFamily="34" charset="-120"/>
              </a:rPr>
              <a:t>You were never meant to live this new life alone</a:t>
            </a:r>
            <a:endParaRPr lang="en-US" sz="1800" dirty="0"/>
          </a:p>
        </p:txBody>
      </p:sp>
      <p:sp>
        <p:nvSpPr>
          <p:cNvPr id="7" name="Shape 4"/>
          <p:cNvSpPr/>
          <p:nvPr/>
        </p:nvSpPr>
        <p:spPr>
          <a:xfrm>
            <a:off x="640080" y="2926080"/>
            <a:ext cx="603504" cy="603504"/>
          </a:xfrm>
          <a:prstGeom prst="ellipse">
            <a:avLst/>
          </a:prstGeom>
          <a:solidFill>
            <a:srgbClr val="BD8A2E"/>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796991" y="3082991"/>
            <a:ext cx="289682" cy="289682"/>
          </a:xfrm>
          <a:prstGeom prst="rect">
            <a:avLst/>
          </a:prstGeom>
        </p:spPr>
      </p:pic>
      <p:sp>
        <p:nvSpPr>
          <p:cNvPr id="9" name="Text 5"/>
          <p:cNvSpPr/>
          <p:nvPr/>
        </p:nvSpPr>
        <p:spPr>
          <a:xfrm>
            <a:off x="1463040" y="2880360"/>
            <a:ext cx="6400800" cy="777240"/>
          </a:xfrm>
          <a:prstGeom prst="rect">
            <a:avLst/>
          </a:prstGeom>
          <a:noFill/>
          <a:ln/>
        </p:spPr>
        <p:txBody>
          <a:bodyPr wrap="square" lIns="0" tIns="0" rIns="0" bIns="0" rtlCol="0" anchor="ctr"/>
          <a:lstStyle/>
          <a:p>
            <a:pPr marL="0" indent="0">
              <a:buNone/>
            </a:pPr>
            <a:r>
              <a:rPr lang="en-US" sz="1800" dirty="0">
                <a:solidFill>
                  <a:srgbClr val="111111"/>
                </a:solidFill>
                <a:latin typeface="Arial" pitchFamily="34" charset="0"/>
                <a:ea typeface="Arial" pitchFamily="34" charset="-122"/>
                <a:cs typeface="Arial" pitchFamily="34" charset="-120"/>
              </a:rPr>
              <a:t>Whether you know it or not, you were adopted into a family</a:t>
            </a:r>
            <a:endParaRPr lang="en-US" sz="1800" dirty="0"/>
          </a:p>
        </p:txBody>
      </p:sp>
      <p:sp>
        <p:nvSpPr>
          <p:cNvPr id="10" name="Shape 6"/>
          <p:cNvSpPr/>
          <p:nvPr/>
        </p:nvSpPr>
        <p:spPr>
          <a:xfrm>
            <a:off x="640080" y="3886200"/>
            <a:ext cx="603504" cy="603504"/>
          </a:xfrm>
          <a:prstGeom prst="ellipse">
            <a:avLst/>
          </a:prstGeom>
          <a:solidFill>
            <a:srgbClr val="BD8A2E"/>
          </a:solidFill>
          <a:ln/>
        </p:spPr>
        <p:txBody>
          <a:bodyPr/>
          <a:lstStyle/>
          <a:p>
            <a:endParaRPr lang="en-US"/>
          </a:p>
        </p:txBody>
      </p:sp>
      <p:pic>
        <p:nvPicPr>
          <p:cNvPr id="11" name="Image 2" descr="preencoded.png"/>
          <p:cNvPicPr>
            <a:picLocks noChangeAspect="1"/>
          </p:cNvPicPr>
          <p:nvPr/>
        </p:nvPicPr>
        <p:blipFill>
          <a:blip r:embed="rId5"/>
          <a:stretch>
            <a:fillRect/>
          </a:stretch>
        </p:blipFill>
        <p:spPr>
          <a:xfrm>
            <a:off x="796991" y="4043111"/>
            <a:ext cx="289682" cy="289682"/>
          </a:xfrm>
          <a:prstGeom prst="rect">
            <a:avLst/>
          </a:prstGeom>
        </p:spPr>
      </p:pic>
      <p:sp>
        <p:nvSpPr>
          <p:cNvPr id="12" name="Text 7"/>
          <p:cNvSpPr/>
          <p:nvPr/>
        </p:nvSpPr>
        <p:spPr>
          <a:xfrm>
            <a:off x="1463040" y="3840480"/>
            <a:ext cx="6400800" cy="777240"/>
          </a:xfrm>
          <a:prstGeom prst="rect">
            <a:avLst/>
          </a:prstGeom>
          <a:noFill/>
          <a:ln/>
        </p:spPr>
        <p:txBody>
          <a:bodyPr wrap="square" lIns="0" tIns="0" rIns="0" bIns="0" rtlCol="0" anchor="ctr"/>
          <a:lstStyle/>
          <a:p>
            <a:pPr marL="0" indent="0">
              <a:buNone/>
            </a:pPr>
            <a:r>
              <a:rPr lang="en-US" sz="1800" dirty="0">
                <a:solidFill>
                  <a:srgbClr val="111111"/>
                </a:solidFill>
                <a:latin typeface="Arial" pitchFamily="34" charset="0"/>
                <a:ea typeface="Arial" pitchFamily="34" charset="-122"/>
                <a:cs typeface="Arial" pitchFamily="34" charset="-120"/>
              </a:rPr>
              <a:t>“You can choose your friends, but you can't choose your family”</a:t>
            </a:r>
            <a:endParaRPr lang="en-US" sz="1800" dirty="0"/>
          </a:p>
        </p:txBody>
      </p:sp>
      <p:sp>
        <p:nvSpPr>
          <p:cNvPr id="13" name="Shape 8"/>
          <p:cNvSpPr/>
          <p:nvPr/>
        </p:nvSpPr>
        <p:spPr>
          <a:xfrm>
            <a:off x="640080" y="5074920"/>
            <a:ext cx="10972800" cy="1234440"/>
          </a:xfrm>
          <a:prstGeom prst="roundRect">
            <a:avLst>
              <a:gd name="adj" fmla="val 5926"/>
            </a:avLst>
          </a:prstGeom>
          <a:solidFill>
            <a:srgbClr val="F7EFDE"/>
          </a:solidFill>
          <a:ln w="19050">
            <a:solidFill>
              <a:srgbClr val="BD8A2E"/>
            </a:solidFill>
            <a:prstDash val="solid"/>
          </a:ln>
        </p:spPr>
        <p:txBody>
          <a:bodyPr/>
          <a:lstStyle/>
          <a:p>
            <a:endParaRPr lang="en-US"/>
          </a:p>
        </p:txBody>
      </p:sp>
      <p:sp>
        <p:nvSpPr>
          <p:cNvPr id="14" name="Text 9"/>
          <p:cNvSpPr/>
          <p:nvPr/>
        </p:nvSpPr>
        <p:spPr>
          <a:xfrm>
            <a:off x="914400" y="5257800"/>
            <a:ext cx="10424160" cy="868680"/>
          </a:xfrm>
          <a:prstGeom prst="rect">
            <a:avLst/>
          </a:prstGeom>
          <a:noFill/>
          <a:ln/>
        </p:spPr>
        <p:txBody>
          <a:bodyPr wrap="square" lIns="0" tIns="0" rIns="0" bIns="0" rtlCol="0" anchor="ctr"/>
          <a:lstStyle/>
          <a:p>
            <a:pPr marL="0" indent="0" algn="ctr">
              <a:buNone/>
            </a:pPr>
            <a:r>
              <a:rPr lang="en-US" sz="1800" dirty="0">
                <a:solidFill>
                  <a:srgbClr val="111111"/>
                </a:solidFill>
                <a:latin typeface="Arial" pitchFamily="34" charset="0"/>
                <a:ea typeface="Arial" pitchFamily="34" charset="-122"/>
                <a:cs typeface="Arial" pitchFamily="34" charset="-120"/>
              </a:rPr>
              <a:t>Our goal today: understand what the Church really is and find our place in it. </a:t>
            </a:r>
            <a:r>
              <a:rPr lang="en-US" sz="1800" b="1" dirty="0">
                <a:solidFill>
                  <a:srgbClr val="111111"/>
                </a:solidFill>
                <a:latin typeface="Arial" pitchFamily="34" charset="0"/>
                <a:ea typeface="Arial" pitchFamily="34" charset="-122"/>
                <a:cs typeface="Arial" pitchFamily="34" charset="-120"/>
              </a:rPr>
              <a:t>And let me confirm now, you have a place in it.</a:t>
            </a:r>
            <a:endParaRPr lang="en-US" sz="1800" dirty="0"/>
          </a:p>
        </p:txBody>
      </p:sp>
      <p:pic>
        <p:nvPicPr>
          <p:cNvPr id="16" name="Image 3" descr="preencoded.png"/>
          <p:cNvPicPr>
            <a:picLocks noChangeAspect="1"/>
          </p:cNvPicPr>
          <p:nvPr/>
        </p:nvPicPr>
        <p:blipFill>
          <a:blip r:embed="rId6"/>
          <a:stretch>
            <a:fillRect/>
          </a:stretch>
        </p:blipFill>
        <p:spPr>
          <a:xfrm>
            <a:off x="9679838" y="2730398"/>
            <a:ext cx="482803" cy="48280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LET'S BE HONEST</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3600" b="1" dirty="0">
                <a:solidFill>
                  <a:srgbClr val="111111"/>
                </a:solidFill>
                <a:latin typeface="Arial" pitchFamily="34" charset="0"/>
                <a:ea typeface="Arial" pitchFamily="34" charset="-122"/>
                <a:cs typeface="Arial" pitchFamily="34" charset="-120"/>
              </a:rPr>
              <a:t>The word “church” carries some baggage</a:t>
            </a:r>
            <a:endParaRPr lang="en-US" sz="3600" dirty="0"/>
          </a:p>
        </p:txBody>
      </p:sp>
      <p:sp>
        <p:nvSpPr>
          <p:cNvPr id="4" name="Text 2"/>
          <p:cNvSpPr/>
          <p:nvPr/>
        </p:nvSpPr>
        <p:spPr>
          <a:xfrm>
            <a:off x="640080" y="1783080"/>
            <a:ext cx="10972800" cy="868680"/>
          </a:xfrm>
          <a:prstGeom prst="rect">
            <a:avLst/>
          </a:prstGeom>
          <a:noFill/>
          <a:ln/>
        </p:spPr>
        <p:txBody>
          <a:bodyPr wrap="square" lIns="0" tIns="0" rIns="0" bIns="0" rtlCol="0" anchor="ctr"/>
          <a:lstStyle/>
          <a:p>
            <a:pPr marL="0" indent="0">
              <a:buNone/>
            </a:pPr>
            <a:r>
              <a:rPr lang="en-US" sz="1700" dirty="0">
                <a:solidFill>
                  <a:srgbClr val="111111"/>
                </a:solidFill>
                <a:latin typeface="Arial" pitchFamily="34" charset="0"/>
                <a:ea typeface="Arial" pitchFamily="34" charset="-122"/>
                <a:cs typeface="Arial" pitchFamily="34" charset="-120"/>
              </a:rPr>
              <a:t>Maybe you've been hurt by a church. Maybe you've seen hypocrisy, leaders abusing their power, or religious performance that looks nothing like Jesus. </a:t>
            </a:r>
            <a:r>
              <a:rPr lang="en-US" sz="1700" b="1" dirty="0">
                <a:solidFill>
                  <a:srgbClr val="111111"/>
                </a:solidFill>
                <a:latin typeface="Arial" pitchFamily="34" charset="0"/>
                <a:ea typeface="Arial" pitchFamily="34" charset="-122"/>
                <a:cs typeface="Arial" pitchFamily="34" charset="-120"/>
              </a:rPr>
              <a:t>Those experiences are real. And they matter.</a:t>
            </a:r>
            <a:endParaRPr lang="en-US" sz="1700" dirty="0"/>
          </a:p>
        </p:txBody>
      </p:sp>
      <p:sp>
        <p:nvSpPr>
          <p:cNvPr id="5" name="Text 3"/>
          <p:cNvSpPr/>
          <p:nvPr/>
        </p:nvSpPr>
        <p:spPr>
          <a:xfrm>
            <a:off x="640080" y="2743200"/>
            <a:ext cx="10972800" cy="685800"/>
          </a:xfrm>
          <a:prstGeom prst="rect">
            <a:avLst/>
          </a:prstGeom>
          <a:noFill/>
          <a:ln/>
        </p:spPr>
        <p:txBody>
          <a:bodyPr wrap="square" lIns="0" tIns="0" rIns="0" bIns="0" rtlCol="0" anchor="ctr"/>
          <a:lstStyle/>
          <a:p>
            <a:pPr marL="0" indent="0">
              <a:buNone/>
            </a:pPr>
            <a:r>
              <a:rPr lang="en-US" sz="1800" dirty="0">
                <a:solidFill>
                  <a:srgbClr val="111111"/>
                </a:solidFill>
                <a:latin typeface="Arial" pitchFamily="34" charset="0"/>
                <a:ea typeface="Arial" pitchFamily="34" charset="-122"/>
                <a:cs typeface="Arial" pitchFamily="34" charset="-120"/>
              </a:rPr>
              <a:t>Jesus saw every one of those failures coming, and He still called the church His bride and promised the gates of hell would not prevail against it.</a:t>
            </a:r>
            <a:endParaRPr lang="en-US" sz="1800" dirty="0"/>
          </a:p>
        </p:txBody>
      </p:sp>
      <p:sp>
        <p:nvSpPr>
          <p:cNvPr id="6" name="Shape 4"/>
          <p:cNvSpPr/>
          <p:nvPr/>
        </p:nvSpPr>
        <p:spPr>
          <a:xfrm>
            <a:off x="640080" y="3611880"/>
            <a:ext cx="10972800" cy="1371600"/>
          </a:xfrm>
          <a:prstGeom prst="roundRect">
            <a:avLst>
              <a:gd name="adj" fmla="val 5333"/>
            </a:avLst>
          </a:prstGeom>
          <a:solidFill>
            <a:srgbClr val="F7EFDE"/>
          </a:solidFill>
          <a:ln w="19050">
            <a:solidFill>
              <a:srgbClr val="BD8A2E"/>
            </a:solidFill>
            <a:prstDash val="solid"/>
          </a:ln>
        </p:spPr>
        <p:txBody>
          <a:bodyPr/>
          <a:lstStyle/>
          <a:p>
            <a:endParaRPr lang="en-US"/>
          </a:p>
        </p:txBody>
      </p:sp>
      <p:sp>
        <p:nvSpPr>
          <p:cNvPr id="7" name="Text 5"/>
          <p:cNvSpPr/>
          <p:nvPr/>
        </p:nvSpPr>
        <p:spPr>
          <a:xfrm>
            <a:off x="868680" y="3749040"/>
            <a:ext cx="10515600" cy="1097280"/>
          </a:xfrm>
          <a:prstGeom prst="rect">
            <a:avLst/>
          </a:prstGeom>
          <a:noFill/>
          <a:ln/>
        </p:spPr>
        <p:txBody>
          <a:bodyPr wrap="square" lIns="0" tIns="0" rIns="0" bIns="0" rtlCol="0" anchor="ctr"/>
          <a:lstStyle/>
          <a:p>
            <a:pPr marL="0" indent="0">
              <a:buNone/>
            </a:pPr>
            <a:r>
              <a:rPr lang="en-US" sz="1600" b="1" dirty="0">
                <a:solidFill>
                  <a:srgbClr val="BD8A2E"/>
                </a:solidFill>
                <a:latin typeface="Arial" pitchFamily="34" charset="0"/>
                <a:ea typeface="Arial" pitchFamily="34" charset="-122"/>
                <a:cs typeface="Arial" pitchFamily="34" charset="-120"/>
              </a:rPr>
              <a:t>Matthew 16:18 (NIV)</a:t>
            </a:r>
            <a:endParaRPr lang="en-US" sz="1600" dirty="0"/>
          </a:p>
          <a:p>
            <a:pPr marL="0" indent="0">
              <a:buNone/>
            </a:pPr>
            <a:r>
              <a:rPr lang="en-US" sz="1800" i="1" dirty="0">
                <a:solidFill>
                  <a:srgbClr val="111111"/>
                </a:solidFill>
                <a:latin typeface="Arial" pitchFamily="34" charset="0"/>
                <a:ea typeface="Arial" pitchFamily="34" charset="-122"/>
                <a:cs typeface="Arial" pitchFamily="34" charset="-120"/>
              </a:rPr>
              <a:t>“And I tell you that you are Peter, and on this rock I will build my church, and the gates of Hell will not overcome it.”</a:t>
            </a:r>
            <a:endParaRPr lang="en-US" sz="1600" dirty="0"/>
          </a:p>
        </p:txBody>
      </p:sp>
      <p:sp>
        <p:nvSpPr>
          <p:cNvPr id="8" name="Text 6"/>
          <p:cNvSpPr/>
          <p:nvPr/>
        </p:nvSpPr>
        <p:spPr>
          <a:xfrm>
            <a:off x="640080" y="5212080"/>
            <a:ext cx="10972800" cy="1005840"/>
          </a:xfrm>
          <a:prstGeom prst="rect">
            <a:avLst/>
          </a:prstGeom>
          <a:noFill/>
          <a:ln/>
        </p:spPr>
        <p:txBody>
          <a:bodyPr wrap="square" lIns="0" tIns="0" rIns="0" bIns="0" rtlCol="0" anchor="ctr"/>
          <a:lstStyle/>
          <a:p>
            <a:pPr marL="0" indent="0" algn="ctr">
              <a:buNone/>
            </a:pPr>
            <a:r>
              <a:rPr lang="en-US" sz="2100" b="1" dirty="0">
                <a:solidFill>
                  <a:srgbClr val="111111"/>
                </a:solidFill>
                <a:latin typeface="Arial" pitchFamily="34" charset="0"/>
                <a:ea typeface="Arial" pitchFamily="34" charset="-122"/>
                <a:cs typeface="Arial" pitchFamily="34" charset="-120"/>
              </a:rPr>
              <a:t>The answer to a broken church is not to walk away from the Church. </a:t>
            </a:r>
            <a:r>
              <a:rPr lang="en-US" sz="2100" b="1" dirty="0">
                <a:solidFill>
                  <a:srgbClr val="BD8A2E"/>
                </a:solidFill>
                <a:latin typeface="Arial" pitchFamily="34" charset="0"/>
                <a:ea typeface="Arial" pitchFamily="34" charset="-122"/>
                <a:cs typeface="Arial" pitchFamily="34" charset="-120"/>
              </a:rPr>
              <a:t>The answer is to find out what the Church was always meant to be.</a:t>
            </a:r>
            <a:endParaRPr lang="en-US" sz="2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PART A</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4000" b="1" dirty="0">
                <a:solidFill>
                  <a:srgbClr val="111111"/>
                </a:solidFill>
                <a:latin typeface="Arial" pitchFamily="34" charset="0"/>
                <a:ea typeface="Arial" pitchFamily="34" charset="-122"/>
                <a:cs typeface="Arial" pitchFamily="34" charset="-120"/>
              </a:rPr>
              <a:t>The Body</a:t>
            </a:r>
            <a:endParaRPr lang="en-US" sz="4000" dirty="0"/>
          </a:p>
        </p:txBody>
      </p:sp>
      <p:sp>
        <p:nvSpPr>
          <p:cNvPr id="4" name="Shape 2"/>
          <p:cNvSpPr/>
          <p:nvPr/>
        </p:nvSpPr>
        <p:spPr>
          <a:xfrm>
            <a:off x="640080" y="1874520"/>
            <a:ext cx="10972800" cy="1234440"/>
          </a:xfrm>
          <a:prstGeom prst="roundRect">
            <a:avLst>
              <a:gd name="adj" fmla="val 5926"/>
            </a:avLst>
          </a:prstGeom>
          <a:solidFill>
            <a:srgbClr val="F7EFDE"/>
          </a:solidFill>
          <a:ln w="19050">
            <a:solidFill>
              <a:srgbClr val="BD8A2E"/>
            </a:solidFill>
            <a:prstDash val="solid"/>
          </a:ln>
        </p:spPr>
        <p:txBody>
          <a:bodyPr/>
          <a:lstStyle/>
          <a:p>
            <a:endParaRPr lang="en-US"/>
          </a:p>
        </p:txBody>
      </p:sp>
      <p:sp>
        <p:nvSpPr>
          <p:cNvPr id="5" name="Text 3"/>
          <p:cNvSpPr/>
          <p:nvPr/>
        </p:nvSpPr>
        <p:spPr>
          <a:xfrm>
            <a:off x="868680" y="2011680"/>
            <a:ext cx="10515600" cy="960120"/>
          </a:xfrm>
          <a:prstGeom prst="rect">
            <a:avLst/>
          </a:prstGeom>
          <a:noFill/>
          <a:ln/>
        </p:spPr>
        <p:txBody>
          <a:bodyPr wrap="square" lIns="0" tIns="0" rIns="0" bIns="0" rtlCol="0" anchor="ctr"/>
          <a:lstStyle/>
          <a:p>
            <a:pPr marL="0" indent="0">
              <a:buNone/>
            </a:pPr>
            <a:r>
              <a:rPr lang="en-US" sz="1800" b="1" dirty="0">
                <a:solidFill>
                  <a:srgbClr val="BD8A2E"/>
                </a:solidFill>
                <a:latin typeface="Arial" pitchFamily="34" charset="0"/>
                <a:ea typeface="Arial" pitchFamily="34" charset="-122"/>
                <a:cs typeface="Arial" pitchFamily="34" charset="-120"/>
              </a:rPr>
              <a:t>1 Corinthians 12:27 (NIV)</a:t>
            </a:r>
            <a:endParaRPr lang="en-US" sz="1800" dirty="0"/>
          </a:p>
          <a:p>
            <a:pPr marL="0" indent="0">
              <a:buNone/>
            </a:pPr>
            <a:r>
              <a:rPr lang="en-US" sz="2000" i="1" dirty="0">
                <a:solidFill>
                  <a:srgbClr val="111111"/>
                </a:solidFill>
                <a:latin typeface="Arial" pitchFamily="34" charset="0"/>
                <a:ea typeface="Arial" pitchFamily="34" charset="-122"/>
                <a:cs typeface="Arial" pitchFamily="34" charset="-120"/>
              </a:rPr>
              <a:t>“Now you are the body of Christ, and each one of you is a part of it.”</a:t>
            </a:r>
            <a:endParaRPr lang="en-US" sz="1800" dirty="0"/>
          </a:p>
        </p:txBody>
      </p:sp>
      <p:sp>
        <p:nvSpPr>
          <p:cNvPr id="6" name="Shape 4"/>
          <p:cNvSpPr/>
          <p:nvPr/>
        </p:nvSpPr>
        <p:spPr>
          <a:xfrm>
            <a:off x="640080" y="3429000"/>
            <a:ext cx="3520440" cy="2788920"/>
          </a:xfrm>
          <a:prstGeom prst="roundRect">
            <a:avLst>
              <a:gd name="adj" fmla="val 2623"/>
            </a:avLst>
          </a:prstGeom>
          <a:solidFill>
            <a:srgbClr val="FFFFFF"/>
          </a:solidFill>
          <a:ln w="22225">
            <a:solidFill>
              <a:srgbClr val="BD8A2E"/>
            </a:solidFill>
            <a:prstDash val="solid"/>
          </a:ln>
        </p:spPr>
        <p:txBody>
          <a:bodyPr/>
          <a:lstStyle/>
          <a:p>
            <a:endParaRPr lang="en-US"/>
          </a:p>
        </p:txBody>
      </p:sp>
      <p:sp>
        <p:nvSpPr>
          <p:cNvPr id="7" name="Shape 5"/>
          <p:cNvSpPr/>
          <p:nvPr/>
        </p:nvSpPr>
        <p:spPr>
          <a:xfrm>
            <a:off x="2103120" y="3703320"/>
            <a:ext cx="603504" cy="603504"/>
          </a:xfrm>
          <a:prstGeom prst="ellipse">
            <a:avLst/>
          </a:prstGeom>
          <a:solidFill>
            <a:srgbClr val="BD8A2E"/>
          </a:solidFill>
          <a:ln/>
        </p:spPr>
        <p:txBody>
          <a:bodyPr/>
          <a:lstStyle/>
          <a:p>
            <a:endParaRPr lang="en-US"/>
          </a:p>
        </p:txBody>
      </p:sp>
      <p:pic>
        <p:nvPicPr>
          <p:cNvPr id="8" name="Image 0" descr="preencoded.png"/>
          <p:cNvPicPr>
            <a:picLocks noChangeAspect="1"/>
          </p:cNvPicPr>
          <p:nvPr/>
        </p:nvPicPr>
        <p:blipFill>
          <a:blip r:embed="rId3"/>
          <a:stretch>
            <a:fillRect/>
          </a:stretch>
        </p:blipFill>
        <p:spPr>
          <a:xfrm>
            <a:off x="2260031" y="3860231"/>
            <a:ext cx="289682" cy="289682"/>
          </a:xfrm>
          <a:prstGeom prst="rect">
            <a:avLst/>
          </a:prstGeom>
        </p:spPr>
      </p:pic>
      <p:sp>
        <p:nvSpPr>
          <p:cNvPr id="9" name="Text 6"/>
          <p:cNvSpPr/>
          <p:nvPr/>
        </p:nvSpPr>
        <p:spPr>
          <a:xfrm>
            <a:off x="868680" y="4434840"/>
            <a:ext cx="3063240" cy="457200"/>
          </a:xfrm>
          <a:prstGeom prst="rect">
            <a:avLst/>
          </a:prstGeom>
          <a:noFill/>
          <a:ln/>
        </p:spPr>
        <p:txBody>
          <a:bodyPr wrap="square" lIns="0" tIns="0" rIns="0" bIns="0" rtlCol="0" anchor="ctr"/>
          <a:lstStyle/>
          <a:p>
            <a:pPr marL="0" indent="0" algn="ctr">
              <a:buNone/>
            </a:pPr>
            <a:r>
              <a:rPr lang="en-US" sz="1900" b="1" dirty="0">
                <a:solidFill>
                  <a:srgbClr val="111111"/>
                </a:solidFill>
                <a:latin typeface="Arial" pitchFamily="34" charset="0"/>
                <a:ea typeface="Arial" pitchFamily="34" charset="-122"/>
                <a:cs typeface="Arial" pitchFamily="34" charset="-120"/>
              </a:rPr>
              <a:t>Many parts, one body</a:t>
            </a:r>
            <a:endParaRPr lang="en-US" sz="1900" dirty="0"/>
          </a:p>
        </p:txBody>
      </p:sp>
      <p:sp>
        <p:nvSpPr>
          <p:cNvPr id="10" name="Text 7"/>
          <p:cNvSpPr/>
          <p:nvPr/>
        </p:nvSpPr>
        <p:spPr>
          <a:xfrm>
            <a:off x="914400" y="4937760"/>
            <a:ext cx="2971800" cy="1188720"/>
          </a:xfrm>
          <a:prstGeom prst="rect">
            <a:avLst/>
          </a:prstGeom>
          <a:noFill/>
          <a:ln/>
        </p:spPr>
        <p:txBody>
          <a:bodyPr wrap="square" lIns="0" tIns="0" rIns="0" bIns="0" rtlCol="0" anchor="ctr"/>
          <a:lstStyle/>
          <a:p>
            <a:pPr marL="0" indent="0" algn="ctr">
              <a:buNone/>
            </a:pPr>
            <a:r>
              <a:rPr lang="en-US" sz="1400" dirty="0">
                <a:solidFill>
                  <a:srgbClr val="5A5A5A"/>
                </a:solidFill>
                <a:latin typeface="Arial" pitchFamily="34" charset="0"/>
                <a:ea typeface="Arial" pitchFamily="34" charset="-122"/>
                <a:cs typeface="Arial" pitchFamily="34" charset="-120"/>
              </a:rPr>
              <a:t>Many people with different gifts, different talents, and different roles, working together as one</a:t>
            </a:r>
            <a:endParaRPr lang="en-US" sz="1400" dirty="0"/>
          </a:p>
        </p:txBody>
      </p:sp>
      <p:sp>
        <p:nvSpPr>
          <p:cNvPr id="11" name="Shape 8"/>
          <p:cNvSpPr/>
          <p:nvPr/>
        </p:nvSpPr>
        <p:spPr>
          <a:xfrm>
            <a:off x="4389120" y="3429000"/>
            <a:ext cx="3520440" cy="2788920"/>
          </a:xfrm>
          <a:prstGeom prst="roundRect">
            <a:avLst>
              <a:gd name="adj" fmla="val 2623"/>
            </a:avLst>
          </a:prstGeom>
          <a:solidFill>
            <a:srgbClr val="FFFFFF"/>
          </a:solidFill>
          <a:ln w="22225">
            <a:solidFill>
              <a:srgbClr val="BD8A2E"/>
            </a:solidFill>
            <a:prstDash val="solid"/>
          </a:ln>
        </p:spPr>
        <p:txBody>
          <a:bodyPr/>
          <a:lstStyle/>
          <a:p>
            <a:endParaRPr lang="en-US"/>
          </a:p>
        </p:txBody>
      </p:sp>
      <p:sp>
        <p:nvSpPr>
          <p:cNvPr id="12" name="Shape 9"/>
          <p:cNvSpPr/>
          <p:nvPr/>
        </p:nvSpPr>
        <p:spPr>
          <a:xfrm>
            <a:off x="5852160" y="3703320"/>
            <a:ext cx="603504" cy="603504"/>
          </a:xfrm>
          <a:prstGeom prst="ellipse">
            <a:avLst/>
          </a:prstGeom>
          <a:solidFill>
            <a:srgbClr val="BD8A2E"/>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6009071" y="3860231"/>
            <a:ext cx="289682" cy="289682"/>
          </a:xfrm>
          <a:prstGeom prst="rect">
            <a:avLst/>
          </a:prstGeom>
        </p:spPr>
      </p:pic>
      <p:sp>
        <p:nvSpPr>
          <p:cNvPr id="14" name="Text 10"/>
          <p:cNvSpPr/>
          <p:nvPr/>
        </p:nvSpPr>
        <p:spPr>
          <a:xfrm>
            <a:off x="4617720" y="4434840"/>
            <a:ext cx="3063240" cy="457200"/>
          </a:xfrm>
          <a:prstGeom prst="rect">
            <a:avLst/>
          </a:prstGeom>
          <a:noFill/>
          <a:ln/>
        </p:spPr>
        <p:txBody>
          <a:bodyPr wrap="square" lIns="0" tIns="0" rIns="0" bIns="0" rtlCol="0" anchor="ctr"/>
          <a:lstStyle/>
          <a:p>
            <a:pPr marL="0" indent="0" algn="ctr">
              <a:buNone/>
            </a:pPr>
            <a:r>
              <a:rPr lang="en-US" sz="1900" b="1" dirty="0">
                <a:solidFill>
                  <a:srgbClr val="111111"/>
                </a:solidFill>
                <a:latin typeface="Arial" pitchFamily="34" charset="0"/>
                <a:ea typeface="Arial" pitchFamily="34" charset="-122"/>
                <a:cs typeface="Arial" pitchFamily="34" charset="-120"/>
              </a:rPr>
              <a:t>Designed for a purpose</a:t>
            </a:r>
            <a:endParaRPr lang="en-US" sz="1900" dirty="0"/>
          </a:p>
        </p:txBody>
      </p:sp>
      <p:sp>
        <p:nvSpPr>
          <p:cNvPr id="15" name="Text 11"/>
          <p:cNvSpPr/>
          <p:nvPr/>
        </p:nvSpPr>
        <p:spPr>
          <a:xfrm>
            <a:off x="4663440" y="4937760"/>
            <a:ext cx="2971800" cy="1188720"/>
          </a:xfrm>
          <a:prstGeom prst="rect">
            <a:avLst/>
          </a:prstGeom>
          <a:noFill/>
          <a:ln/>
        </p:spPr>
        <p:txBody>
          <a:bodyPr wrap="square" lIns="0" tIns="0" rIns="0" bIns="0" rtlCol="0" anchor="ctr"/>
          <a:lstStyle/>
          <a:p>
            <a:pPr marL="0" indent="0" algn="ctr">
              <a:buNone/>
            </a:pPr>
            <a:r>
              <a:rPr lang="en-US" sz="1400" dirty="0">
                <a:solidFill>
                  <a:srgbClr val="5A5A5A"/>
                </a:solidFill>
                <a:latin typeface="Arial" pitchFamily="34" charset="0"/>
                <a:ea typeface="Arial" pitchFamily="34" charset="-122"/>
                <a:cs typeface="Arial" pitchFamily="34" charset="-120"/>
              </a:rPr>
              <a:t>God defines who we are and what we're called to do. Discover the things He has put inside of you</a:t>
            </a:r>
            <a:endParaRPr lang="en-US" sz="1400" dirty="0"/>
          </a:p>
        </p:txBody>
      </p:sp>
      <p:sp>
        <p:nvSpPr>
          <p:cNvPr id="16" name="Shape 12"/>
          <p:cNvSpPr/>
          <p:nvPr/>
        </p:nvSpPr>
        <p:spPr>
          <a:xfrm>
            <a:off x="8138160" y="3429000"/>
            <a:ext cx="3520440" cy="2788920"/>
          </a:xfrm>
          <a:prstGeom prst="roundRect">
            <a:avLst>
              <a:gd name="adj" fmla="val 2623"/>
            </a:avLst>
          </a:prstGeom>
          <a:solidFill>
            <a:srgbClr val="FFFFFF"/>
          </a:solidFill>
          <a:ln w="22225">
            <a:solidFill>
              <a:srgbClr val="BD8A2E"/>
            </a:solidFill>
            <a:prstDash val="solid"/>
          </a:ln>
        </p:spPr>
        <p:txBody>
          <a:bodyPr/>
          <a:lstStyle/>
          <a:p>
            <a:endParaRPr lang="en-US"/>
          </a:p>
        </p:txBody>
      </p:sp>
      <p:sp>
        <p:nvSpPr>
          <p:cNvPr id="17" name="Shape 13"/>
          <p:cNvSpPr/>
          <p:nvPr/>
        </p:nvSpPr>
        <p:spPr>
          <a:xfrm>
            <a:off x="9601200" y="3703320"/>
            <a:ext cx="603504" cy="603504"/>
          </a:xfrm>
          <a:prstGeom prst="ellipse">
            <a:avLst/>
          </a:prstGeom>
          <a:solidFill>
            <a:srgbClr val="BD8A2E"/>
          </a:solidFill>
          <a:ln/>
        </p:spPr>
        <p:txBody>
          <a:bodyPr/>
          <a:lstStyle/>
          <a:p>
            <a:endParaRPr lang="en-US"/>
          </a:p>
        </p:txBody>
      </p:sp>
      <p:pic>
        <p:nvPicPr>
          <p:cNvPr id="18" name="Image 2" descr="preencoded.png"/>
          <p:cNvPicPr>
            <a:picLocks noChangeAspect="1"/>
          </p:cNvPicPr>
          <p:nvPr/>
        </p:nvPicPr>
        <p:blipFill>
          <a:blip r:embed="rId5"/>
          <a:stretch>
            <a:fillRect/>
          </a:stretch>
        </p:blipFill>
        <p:spPr>
          <a:xfrm>
            <a:off x="9758111" y="3860231"/>
            <a:ext cx="289682" cy="289682"/>
          </a:xfrm>
          <a:prstGeom prst="rect">
            <a:avLst/>
          </a:prstGeom>
        </p:spPr>
      </p:pic>
      <p:sp>
        <p:nvSpPr>
          <p:cNvPr id="19" name="Text 14"/>
          <p:cNvSpPr/>
          <p:nvPr/>
        </p:nvSpPr>
        <p:spPr>
          <a:xfrm>
            <a:off x="8366760" y="4434840"/>
            <a:ext cx="3063240" cy="457200"/>
          </a:xfrm>
          <a:prstGeom prst="rect">
            <a:avLst/>
          </a:prstGeom>
          <a:noFill/>
          <a:ln/>
        </p:spPr>
        <p:txBody>
          <a:bodyPr wrap="square" lIns="0" tIns="0" rIns="0" bIns="0" rtlCol="0" anchor="ctr"/>
          <a:lstStyle/>
          <a:p>
            <a:pPr marL="0" indent="0" algn="ctr">
              <a:buNone/>
            </a:pPr>
            <a:r>
              <a:rPr lang="en-US" sz="1900" b="1" dirty="0">
                <a:solidFill>
                  <a:srgbClr val="111111"/>
                </a:solidFill>
                <a:latin typeface="Arial" pitchFamily="34" charset="0"/>
                <a:ea typeface="Arial" pitchFamily="34" charset="-122"/>
                <a:cs typeface="Arial" pitchFamily="34" charset="-120"/>
              </a:rPr>
              <a:t>The Church needs you</a:t>
            </a:r>
            <a:endParaRPr lang="en-US" sz="1900" dirty="0"/>
          </a:p>
        </p:txBody>
      </p:sp>
      <p:sp>
        <p:nvSpPr>
          <p:cNvPr id="20" name="Text 15"/>
          <p:cNvSpPr/>
          <p:nvPr/>
        </p:nvSpPr>
        <p:spPr>
          <a:xfrm>
            <a:off x="8412480" y="4937760"/>
            <a:ext cx="2971800" cy="1188720"/>
          </a:xfrm>
          <a:prstGeom prst="rect">
            <a:avLst/>
          </a:prstGeom>
          <a:noFill/>
          <a:ln/>
        </p:spPr>
        <p:txBody>
          <a:bodyPr wrap="square" lIns="0" tIns="0" rIns="0" bIns="0" rtlCol="0" anchor="ctr"/>
          <a:lstStyle/>
          <a:p>
            <a:pPr marL="0" indent="0" algn="ctr">
              <a:buNone/>
            </a:pPr>
            <a:r>
              <a:rPr lang="en-US" sz="1400" dirty="0">
                <a:solidFill>
                  <a:srgbClr val="5A5A5A"/>
                </a:solidFill>
                <a:latin typeface="Arial" pitchFamily="34" charset="0"/>
                <a:ea typeface="Arial" pitchFamily="34" charset="-122"/>
                <a:cs typeface="Arial" pitchFamily="34" charset="-120"/>
              </a:rPr>
              <a:t>Your gifts. Your talents. Your testimony. When one part is missing, something is lacking</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384048"/>
            <a:ext cx="11064240" cy="365760"/>
          </a:xfrm>
          <a:prstGeom prst="rect">
            <a:avLst/>
          </a:prstGeom>
          <a:noFill/>
          <a:ln/>
        </p:spPr>
        <p:txBody>
          <a:bodyPr wrap="square" lIns="0" tIns="0" rIns="0" bIns="0" rtlCol="0" anchor="ctr"/>
          <a:lstStyle/>
          <a:p>
            <a:pPr marL="0" indent="0">
              <a:buNone/>
            </a:pPr>
            <a:r>
              <a:rPr lang="en-US" sz="1600" b="1" kern="0" spc="300" dirty="0">
                <a:solidFill>
                  <a:srgbClr val="BD8A2E"/>
                </a:solidFill>
                <a:latin typeface="Arial" pitchFamily="34" charset="0"/>
                <a:ea typeface="Arial" pitchFamily="34" charset="-122"/>
                <a:cs typeface="Arial" pitchFamily="34" charset="-120"/>
              </a:rPr>
              <a:t>ACTS 2:42-47  |  THE FELLOWSHIP OF THE BELIEVERS</a:t>
            </a:r>
            <a:endParaRPr lang="en-US" sz="1600" dirty="0"/>
          </a:p>
        </p:txBody>
      </p:sp>
      <p:sp>
        <p:nvSpPr>
          <p:cNvPr id="3" name="Text 1"/>
          <p:cNvSpPr/>
          <p:nvPr/>
        </p:nvSpPr>
        <p:spPr>
          <a:xfrm>
            <a:off x="548640" y="713232"/>
            <a:ext cx="11064240" cy="868680"/>
          </a:xfrm>
          <a:prstGeom prst="rect">
            <a:avLst/>
          </a:prstGeom>
          <a:noFill/>
          <a:ln/>
        </p:spPr>
        <p:txBody>
          <a:bodyPr wrap="square" lIns="0" tIns="0" rIns="0" bIns="0" rtlCol="0" anchor="ctr"/>
          <a:lstStyle/>
          <a:p>
            <a:pPr marL="0" indent="0">
              <a:buNone/>
            </a:pPr>
            <a:r>
              <a:rPr lang="en-US" sz="3800" b="1" dirty="0">
                <a:solidFill>
                  <a:srgbClr val="111111"/>
                </a:solidFill>
                <a:latin typeface="Arial" pitchFamily="34" charset="0"/>
                <a:ea typeface="Arial" pitchFamily="34" charset="-122"/>
                <a:cs typeface="Arial" pitchFamily="34" charset="-120"/>
              </a:rPr>
              <a:t>The early church was devoted</a:t>
            </a:r>
            <a:endParaRPr lang="en-US" sz="3800" dirty="0"/>
          </a:p>
        </p:txBody>
      </p:sp>
      <p:sp>
        <p:nvSpPr>
          <p:cNvPr id="4" name="Shape 2"/>
          <p:cNvSpPr/>
          <p:nvPr/>
        </p:nvSpPr>
        <p:spPr>
          <a:xfrm>
            <a:off x="640080" y="1920240"/>
            <a:ext cx="5440680" cy="1463040"/>
          </a:xfrm>
          <a:prstGeom prst="roundRect">
            <a:avLst>
              <a:gd name="adj" fmla="val 5000"/>
            </a:avLst>
          </a:prstGeom>
          <a:solidFill>
            <a:srgbClr val="F7EFDE"/>
          </a:solidFill>
          <a:ln w="19050">
            <a:solidFill>
              <a:srgbClr val="BD8A2E"/>
            </a:solidFill>
            <a:prstDash val="solid"/>
          </a:ln>
        </p:spPr>
        <p:txBody>
          <a:bodyPr/>
          <a:lstStyle/>
          <a:p>
            <a:endParaRPr lang="en-US"/>
          </a:p>
        </p:txBody>
      </p:sp>
      <p:sp>
        <p:nvSpPr>
          <p:cNvPr id="5" name="Shape 3"/>
          <p:cNvSpPr/>
          <p:nvPr/>
        </p:nvSpPr>
        <p:spPr>
          <a:xfrm>
            <a:off x="914400" y="2331720"/>
            <a:ext cx="621792" cy="621792"/>
          </a:xfrm>
          <a:prstGeom prst="ellipse">
            <a:avLst/>
          </a:prstGeom>
          <a:solidFill>
            <a:srgbClr val="BD8A2E"/>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1076066" y="2493386"/>
            <a:ext cx="298460" cy="298460"/>
          </a:xfrm>
          <a:prstGeom prst="rect">
            <a:avLst/>
          </a:prstGeom>
        </p:spPr>
      </p:pic>
      <p:sp>
        <p:nvSpPr>
          <p:cNvPr id="7" name="Text 4"/>
          <p:cNvSpPr/>
          <p:nvPr/>
        </p:nvSpPr>
        <p:spPr>
          <a:xfrm>
            <a:off x="1783080" y="2057400"/>
            <a:ext cx="4114800" cy="1188720"/>
          </a:xfrm>
          <a:prstGeom prst="rect">
            <a:avLst/>
          </a:prstGeom>
          <a:noFill/>
          <a:ln/>
        </p:spPr>
        <p:txBody>
          <a:bodyPr wrap="square" lIns="0" tIns="0" rIns="0" bIns="0" rtlCol="0" anchor="ctr"/>
          <a:lstStyle/>
          <a:p>
            <a:pPr marL="0" indent="0">
              <a:buNone/>
            </a:pPr>
            <a:r>
              <a:rPr lang="en-US" sz="1800" b="1" dirty="0">
                <a:solidFill>
                  <a:srgbClr val="111111"/>
                </a:solidFill>
                <a:latin typeface="Arial" pitchFamily="34" charset="0"/>
                <a:ea typeface="Arial" pitchFamily="34" charset="-122"/>
                <a:cs typeface="Arial" pitchFamily="34" charset="-120"/>
              </a:rPr>
              <a:t>Devotion to God's Word</a:t>
            </a:r>
            <a:endParaRPr lang="en-US" sz="1800" dirty="0"/>
          </a:p>
          <a:p>
            <a:pPr marL="0" indent="0">
              <a:buNone/>
            </a:pPr>
            <a:r>
              <a:rPr lang="en-US" sz="1450" dirty="0">
                <a:solidFill>
                  <a:srgbClr val="5A5A5A"/>
                </a:solidFill>
                <a:latin typeface="Arial" pitchFamily="34" charset="0"/>
                <a:ea typeface="Arial" pitchFamily="34" charset="-122"/>
                <a:cs typeface="Arial" pitchFamily="34" charset="-120"/>
              </a:rPr>
              <a:t>They devoted themselves to the apostles' teaching</a:t>
            </a:r>
            <a:endParaRPr lang="en-US" sz="1800" dirty="0"/>
          </a:p>
        </p:txBody>
      </p:sp>
      <p:sp>
        <p:nvSpPr>
          <p:cNvPr id="8" name="Shape 5"/>
          <p:cNvSpPr/>
          <p:nvPr/>
        </p:nvSpPr>
        <p:spPr>
          <a:xfrm>
            <a:off x="6355080" y="1920240"/>
            <a:ext cx="5440680" cy="1463040"/>
          </a:xfrm>
          <a:prstGeom prst="roundRect">
            <a:avLst>
              <a:gd name="adj" fmla="val 5000"/>
            </a:avLst>
          </a:prstGeom>
          <a:solidFill>
            <a:srgbClr val="F7EFDE"/>
          </a:solidFill>
          <a:ln w="19050">
            <a:solidFill>
              <a:srgbClr val="BD8A2E"/>
            </a:solidFill>
            <a:prstDash val="solid"/>
          </a:ln>
        </p:spPr>
        <p:txBody>
          <a:bodyPr/>
          <a:lstStyle/>
          <a:p>
            <a:endParaRPr lang="en-US"/>
          </a:p>
        </p:txBody>
      </p:sp>
      <p:sp>
        <p:nvSpPr>
          <p:cNvPr id="9" name="Shape 6"/>
          <p:cNvSpPr/>
          <p:nvPr/>
        </p:nvSpPr>
        <p:spPr>
          <a:xfrm>
            <a:off x="6629400" y="2331720"/>
            <a:ext cx="621792" cy="621792"/>
          </a:xfrm>
          <a:prstGeom prst="ellipse">
            <a:avLst/>
          </a:prstGeom>
          <a:solidFill>
            <a:srgbClr val="BD8A2E"/>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6791066" y="2493386"/>
            <a:ext cx="298460" cy="298460"/>
          </a:xfrm>
          <a:prstGeom prst="rect">
            <a:avLst/>
          </a:prstGeom>
        </p:spPr>
      </p:pic>
      <p:sp>
        <p:nvSpPr>
          <p:cNvPr id="11" name="Text 7"/>
          <p:cNvSpPr/>
          <p:nvPr/>
        </p:nvSpPr>
        <p:spPr>
          <a:xfrm>
            <a:off x="7498080" y="2057400"/>
            <a:ext cx="4114800" cy="1188720"/>
          </a:xfrm>
          <a:prstGeom prst="rect">
            <a:avLst/>
          </a:prstGeom>
          <a:noFill/>
          <a:ln/>
        </p:spPr>
        <p:txBody>
          <a:bodyPr wrap="square" lIns="0" tIns="0" rIns="0" bIns="0" rtlCol="0" anchor="ctr"/>
          <a:lstStyle/>
          <a:p>
            <a:pPr marL="0" indent="0">
              <a:buNone/>
            </a:pPr>
            <a:r>
              <a:rPr lang="en-US" sz="1800" b="1" dirty="0">
                <a:solidFill>
                  <a:srgbClr val="111111"/>
                </a:solidFill>
                <a:latin typeface="Arial" pitchFamily="34" charset="0"/>
                <a:ea typeface="Arial" pitchFamily="34" charset="-122"/>
                <a:cs typeface="Arial" pitchFamily="34" charset="-120"/>
              </a:rPr>
              <a:t>Devotion to one another</a:t>
            </a:r>
            <a:endParaRPr lang="en-US" sz="1800" dirty="0"/>
          </a:p>
          <a:p>
            <a:pPr marL="0" indent="0">
              <a:buNone/>
            </a:pPr>
            <a:r>
              <a:rPr lang="en-US" sz="1450" dirty="0">
                <a:solidFill>
                  <a:srgbClr val="5A5A5A"/>
                </a:solidFill>
                <a:latin typeface="Arial" pitchFamily="34" charset="0"/>
                <a:ea typeface="Arial" pitchFamily="34" charset="-122"/>
                <a:cs typeface="Arial" pitchFamily="34" charset="-120"/>
              </a:rPr>
              <a:t>Together, meeting every day, breaking bread in their homes</a:t>
            </a:r>
            <a:endParaRPr lang="en-US" sz="1800" dirty="0"/>
          </a:p>
        </p:txBody>
      </p:sp>
      <p:sp>
        <p:nvSpPr>
          <p:cNvPr id="12" name="Shape 8"/>
          <p:cNvSpPr/>
          <p:nvPr/>
        </p:nvSpPr>
        <p:spPr>
          <a:xfrm>
            <a:off x="640080" y="3566160"/>
            <a:ext cx="5440680" cy="1463040"/>
          </a:xfrm>
          <a:prstGeom prst="roundRect">
            <a:avLst>
              <a:gd name="adj" fmla="val 5000"/>
            </a:avLst>
          </a:prstGeom>
          <a:solidFill>
            <a:srgbClr val="F7EFDE"/>
          </a:solidFill>
          <a:ln w="19050">
            <a:solidFill>
              <a:srgbClr val="BD8A2E"/>
            </a:solidFill>
            <a:prstDash val="solid"/>
          </a:ln>
        </p:spPr>
        <p:txBody>
          <a:bodyPr/>
          <a:lstStyle/>
          <a:p>
            <a:endParaRPr lang="en-US"/>
          </a:p>
        </p:txBody>
      </p:sp>
      <p:sp>
        <p:nvSpPr>
          <p:cNvPr id="13" name="Shape 9"/>
          <p:cNvSpPr/>
          <p:nvPr/>
        </p:nvSpPr>
        <p:spPr>
          <a:xfrm>
            <a:off x="914400" y="3977640"/>
            <a:ext cx="621792" cy="621792"/>
          </a:xfrm>
          <a:prstGeom prst="ellipse">
            <a:avLst/>
          </a:prstGeom>
          <a:solidFill>
            <a:srgbClr val="BD8A2E"/>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1076066" y="4139306"/>
            <a:ext cx="298460" cy="298460"/>
          </a:xfrm>
          <a:prstGeom prst="rect">
            <a:avLst/>
          </a:prstGeom>
        </p:spPr>
      </p:pic>
      <p:sp>
        <p:nvSpPr>
          <p:cNvPr id="15" name="Text 10"/>
          <p:cNvSpPr/>
          <p:nvPr/>
        </p:nvSpPr>
        <p:spPr>
          <a:xfrm>
            <a:off x="1783080" y="3703320"/>
            <a:ext cx="4114800" cy="1188720"/>
          </a:xfrm>
          <a:prstGeom prst="rect">
            <a:avLst/>
          </a:prstGeom>
          <a:noFill/>
          <a:ln/>
        </p:spPr>
        <p:txBody>
          <a:bodyPr wrap="square" lIns="0" tIns="0" rIns="0" bIns="0" rtlCol="0" anchor="ctr"/>
          <a:lstStyle/>
          <a:p>
            <a:pPr marL="0" indent="0">
              <a:buNone/>
            </a:pPr>
            <a:r>
              <a:rPr lang="en-US" sz="1800" b="1" dirty="0">
                <a:solidFill>
                  <a:srgbClr val="111111"/>
                </a:solidFill>
                <a:latin typeface="Arial" pitchFamily="34" charset="0"/>
                <a:ea typeface="Arial" pitchFamily="34" charset="-122"/>
                <a:cs typeface="Arial" pitchFamily="34" charset="-120"/>
              </a:rPr>
              <a:t>Devotion to worship and prayer</a:t>
            </a:r>
            <a:endParaRPr lang="en-US" sz="1800" dirty="0"/>
          </a:p>
          <a:p>
            <a:pPr marL="0" indent="0">
              <a:buNone/>
            </a:pPr>
            <a:r>
              <a:rPr lang="en-US" sz="1450" dirty="0">
                <a:solidFill>
                  <a:srgbClr val="5A5A5A"/>
                </a:solidFill>
                <a:latin typeface="Arial" pitchFamily="34" charset="0"/>
                <a:ea typeface="Arial" pitchFamily="34" charset="-122"/>
                <a:cs typeface="Arial" pitchFamily="34" charset="-120"/>
              </a:rPr>
              <a:t>Filled with awe, praising God</a:t>
            </a:r>
            <a:endParaRPr lang="en-US" sz="1800" dirty="0"/>
          </a:p>
        </p:txBody>
      </p:sp>
      <p:sp>
        <p:nvSpPr>
          <p:cNvPr id="16" name="Shape 11"/>
          <p:cNvSpPr/>
          <p:nvPr/>
        </p:nvSpPr>
        <p:spPr>
          <a:xfrm>
            <a:off x="6355080" y="3566160"/>
            <a:ext cx="5440680" cy="1463040"/>
          </a:xfrm>
          <a:prstGeom prst="roundRect">
            <a:avLst>
              <a:gd name="adj" fmla="val 5000"/>
            </a:avLst>
          </a:prstGeom>
          <a:solidFill>
            <a:srgbClr val="F7EFDE"/>
          </a:solidFill>
          <a:ln w="19050">
            <a:solidFill>
              <a:srgbClr val="BD8A2E"/>
            </a:solidFill>
            <a:prstDash val="solid"/>
          </a:ln>
        </p:spPr>
        <p:txBody>
          <a:bodyPr/>
          <a:lstStyle/>
          <a:p>
            <a:endParaRPr lang="en-US"/>
          </a:p>
        </p:txBody>
      </p:sp>
      <p:sp>
        <p:nvSpPr>
          <p:cNvPr id="17" name="Shape 12"/>
          <p:cNvSpPr/>
          <p:nvPr/>
        </p:nvSpPr>
        <p:spPr>
          <a:xfrm>
            <a:off x="6629400" y="3977640"/>
            <a:ext cx="621792" cy="621792"/>
          </a:xfrm>
          <a:prstGeom prst="ellipse">
            <a:avLst/>
          </a:prstGeom>
          <a:solidFill>
            <a:srgbClr val="BD8A2E"/>
          </a:solidFill>
          <a:ln/>
        </p:spPr>
        <p:txBody>
          <a:bodyPr/>
          <a:lstStyle/>
          <a:p>
            <a:endParaRPr lang="en-US"/>
          </a:p>
        </p:txBody>
      </p:sp>
      <p:pic>
        <p:nvPicPr>
          <p:cNvPr id="18" name="Image 3" descr="preencoded.png"/>
          <p:cNvPicPr>
            <a:picLocks noChangeAspect="1"/>
          </p:cNvPicPr>
          <p:nvPr/>
        </p:nvPicPr>
        <p:blipFill>
          <a:blip r:embed="rId6"/>
          <a:stretch>
            <a:fillRect/>
          </a:stretch>
        </p:blipFill>
        <p:spPr>
          <a:xfrm>
            <a:off x="6791066" y="4139306"/>
            <a:ext cx="298460" cy="298460"/>
          </a:xfrm>
          <a:prstGeom prst="rect">
            <a:avLst/>
          </a:prstGeom>
        </p:spPr>
      </p:pic>
      <p:sp>
        <p:nvSpPr>
          <p:cNvPr id="19" name="Text 13"/>
          <p:cNvSpPr/>
          <p:nvPr/>
        </p:nvSpPr>
        <p:spPr>
          <a:xfrm>
            <a:off x="7498080" y="3703320"/>
            <a:ext cx="4114800" cy="1188720"/>
          </a:xfrm>
          <a:prstGeom prst="rect">
            <a:avLst/>
          </a:prstGeom>
          <a:noFill/>
          <a:ln/>
        </p:spPr>
        <p:txBody>
          <a:bodyPr wrap="square" lIns="0" tIns="0" rIns="0" bIns="0" rtlCol="0" anchor="ctr"/>
          <a:lstStyle/>
          <a:p>
            <a:pPr marL="0" indent="0">
              <a:buNone/>
            </a:pPr>
            <a:r>
              <a:rPr lang="en-US" sz="1800" b="1" dirty="0">
                <a:solidFill>
                  <a:srgbClr val="111111"/>
                </a:solidFill>
                <a:latin typeface="Arial" pitchFamily="34" charset="0"/>
                <a:ea typeface="Arial" pitchFamily="34" charset="-122"/>
                <a:cs typeface="Arial" pitchFamily="34" charset="-120"/>
              </a:rPr>
              <a:t>Devotion to living with open hands</a:t>
            </a:r>
            <a:endParaRPr lang="en-US" sz="1800" dirty="0"/>
          </a:p>
          <a:p>
            <a:pPr marL="0" indent="0">
              <a:buNone/>
            </a:pPr>
            <a:r>
              <a:rPr lang="en-US" sz="1450" dirty="0">
                <a:solidFill>
                  <a:srgbClr val="5A5A5A"/>
                </a:solidFill>
                <a:latin typeface="Arial" pitchFamily="34" charset="0"/>
                <a:ea typeface="Arial" pitchFamily="34" charset="-122"/>
                <a:cs typeface="Arial" pitchFamily="34" charset="-120"/>
              </a:rPr>
              <a:t>They were generous! Giving to anyone who had need</a:t>
            </a:r>
            <a:endParaRPr lang="en-US" sz="1800" dirty="0"/>
          </a:p>
        </p:txBody>
      </p:sp>
      <p:sp>
        <p:nvSpPr>
          <p:cNvPr id="20" name="Text 14"/>
          <p:cNvSpPr/>
          <p:nvPr/>
        </p:nvSpPr>
        <p:spPr>
          <a:xfrm>
            <a:off x="640080" y="5440680"/>
            <a:ext cx="10972800" cy="914400"/>
          </a:xfrm>
          <a:prstGeom prst="rect">
            <a:avLst/>
          </a:prstGeom>
          <a:noFill/>
          <a:ln/>
        </p:spPr>
        <p:txBody>
          <a:bodyPr wrap="square" lIns="0" tIns="0" rIns="0" bIns="0" rtlCol="0" anchor="ctr"/>
          <a:lstStyle/>
          <a:p>
            <a:pPr marL="0" indent="0" algn="ctr">
              <a:buNone/>
            </a:pPr>
            <a:r>
              <a:rPr lang="en-US" sz="1900" b="1" dirty="0">
                <a:solidFill>
                  <a:srgbClr val="BD8A2E"/>
                </a:solidFill>
                <a:latin typeface="Arial" pitchFamily="34" charset="0"/>
                <a:ea typeface="Arial" pitchFamily="34" charset="-122"/>
                <a:cs typeface="Arial" pitchFamily="34" charset="-120"/>
              </a:rPr>
              <a:t>Not perfect people, but a devoted people. Not just gathered, but changed and transformed. Not just growing in numbers, but growing in depth.</a:t>
            </a:r>
            <a:endParaRPr 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1051560"/>
            <a:ext cx="11091672" cy="457200"/>
          </a:xfrm>
          <a:prstGeom prst="rect">
            <a:avLst/>
          </a:prstGeom>
          <a:noFill/>
          <a:ln/>
        </p:spPr>
        <p:txBody>
          <a:bodyPr wrap="square" lIns="0" tIns="0" rIns="0" bIns="0" rtlCol="0" anchor="ctr"/>
          <a:lstStyle/>
          <a:p>
            <a:pPr marL="0" indent="0" algn="ctr">
              <a:buNone/>
            </a:pPr>
            <a:r>
              <a:rPr lang="en-US" sz="1700" b="1" kern="0" spc="500" dirty="0">
                <a:solidFill>
                  <a:srgbClr val="BD8A2E"/>
                </a:solidFill>
                <a:latin typeface="Arial" pitchFamily="34" charset="0"/>
                <a:ea typeface="Arial" pitchFamily="34" charset="-122"/>
                <a:cs typeface="Arial" pitchFamily="34" charset="-120"/>
              </a:rPr>
              <a:t>THE QUESTION FOR US</a:t>
            </a:r>
            <a:endParaRPr lang="en-US" sz="1700" dirty="0"/>
          </a:p>
        </p:txBody>
      </p:sp>
      <p:sp>
        <p:nvSpPr>
          <p:cNvPr id="3" name="Text 1"/>
          <p:cNvSpPr/>
          <p:nvPr/>
        </p:nvSpPr>
        <p:spPr>
          <a:xfrm>
            <a:off x="548640" y="1737360"/>
            <a:ext cx="11091672" cy="914400"/>
          </a:xfrm>
          <a:prstGeom prst="rect">
            <a:avLst/>
          </a:prstGeom>
          <a:noFill/>
          <a:ln/>
        </p:spPr>
        <p:txBody>
          <a:bodyPr wrap="square" lIns="0" tIns="0" rIns="0" bIns="0" rtlCol="0" anchor="ctr"/>
          <a:lstStyle/>
          <a:p>
            <a:pPr marL="0" indent="0" algn="ctr">
              <a:buNone/>
            </a:pPr>
            <a:r>
              <a:rPr lang="en-US" sz="4400" b="1" dirty="0">
                <a:solidFill>
                  <a:srgbClr val="111111"/>
                </a:solidFill>
                <a:latin typeface="Arial" pitchFamily="34" charset="0"/>
                <a:ea typeface="Arial" pitchFamily="34" charset="-122"/>
                <a:cs typeface="Arial" pitchFamily="34" charset="-120"/>
              </a:rPr>
              <a:t>“Do we just go to church?”</a:t>
            </a:r>
            <a:endParaRPr lang="en-US" sz="4400" dirty="0"/>
          </a:p>
        </p:txBody>
      </p:sp>
      <p:sp>
        <p:nvSpPr>
          <p:cNvPr id="4" name="Text 2"/>
          <p:cNvSpPr/>
          <p:nvPr/>
        </p:nvSpPr>
        <p:spPr>
          <a:xfrm>
            <a:off x="548640" y="2697480"/>
            <a:ext cx="11091672" cy="548640"/>
          </a:xfrm>
          <a:prstGeom prst="rect">
            <a:avLst/>
          </a:prstGeom>
          <a:noFill/>
          <a:ln/>
        </p:spPr>
        <p:txBody>
          <a:bodyPr wrap="square" lIns="0" tIns="0" rIns="0" bIns="0" rtlCol="0" anchor="ctr"/>
          <a:lstStyle/>
          <a:p>
            <a:pPr marL="0" indent="0" algn="ctr">
              <a:buNone/>
            </a:pPr>
            <a:r>
              <a:rPr lang="en-US" sz="2400" i="1" dirty="0">
                <a:solidFill>
                  <a:srgbClr val="5A5A5A"/>
                </a:solidFill>
                <a:latin typeface="Arial" pitchFamily="34" charset="0"/>
                <a:ea typeface="Arial" pitchFamily="34" charset="-122"/>
                <a:cs typeface="Arial" pitchFamily="34" charset="-120"/>
              </a:rPr>
              <a:t>or</a:t>
            </a:r>
            <a:endParaRPr lang="en-US" sz="2400" dirty="0"/>
          </a:p>
        </p:txBody>
      </p:sp>
      <p:sp>
        <p:nvSpPr>
          <p:cNvPr id="5" name="Text 3"/>
          <p:cNvSpPr/>
          <p:nvPr/>
        </p:nvSpPr>
        <p:spPr>
          <a:xfrm>
            <a:off x="548640" y="3246120"/>
            <a:ext cx="11091672" cy="914400"/>
          </a:xfrm>
          <a:prstGeom prst="rect">
            <a:avLst/>
          </a:prstGeom>
          <a:noFill/>
          <a:ln/>
        </p:spPr>
        <p:txBody>
          <a:bodyPr wrap="square" lIns="0" tIns="0" rIns="0" bIns="0" rtlCol="0" anchor="ctr"/>
          <a:lstStyle/>
          <a:p>
            <a:pPr marL="0" indent="0" algn="ctr">
              <a:buNone/>
            </a:pPr>
            <a:r>
              <a:rPr lang="en-US" sz="4400" b="1" dirty="0">
                <a:solidFill>
                  <a:srgbClr val="BD8A2E"/>
                </a:solidFill>
                <a:latin typeface="Arial" pitchFamily="34" charset="0"/>
                <a:ea typeface="Arial" pitchFamily="34" charset="-122"/>
                <a:cs typeface="Arial" pitchFamily="34" charset="-120"/>
              </a:rPr>
              <a:t>“Are we living as the church?”</a:t>
            </a:r>
            <a:endParaRPr lang="en-US" sz="4400" dirty="0"/>
          </a:p>
        </p:txBody>
      </p:sp>
      <p:sp>
        <p:nvSpPr>
          <p:cNvPr id="6" name="Shape 4"/>
          <p:cNvSpPr/>
          <p:nvPr/>
        </p:nvSpPr>
        <p:spPr>
          <a:xfrm>
            <a:off x="2194560" y="4526280"/>
            <a:ext cx="7772400" cy="1554480"/>
          </a:xfrm>
          <a:prstGeom prst="roundRect">
            <a:avLst>
              <a:gd name="adj" fmla="val 4706"/>
            </a:avLst>
          </a:prstGeom>
          <a:solidFill>
            <a:srgbClr val="F7EFDE"/>
          </a:solidFill>
          <a:ln w="19050">
            <a:solidFill>
              <a:srgbClr val="BD8A2E"/>
            </a:solidFill>
            <a:prstDash val="solid"/>
          </a:ln>
        </p:spPr>
        <p:txBody>
          <a:bodyPr/>
          <a:lstStyle/>
          <a:p>
            <a:endParaRPr lang="en-US"/>
          </a:p>
        </p:txBody>
      </p:sp>
      <p:sp>
        <p:nvSpPr>
          <p:cNvPr id="7" name="Text 5"/>
          <p:cNvSpPr/>
          <p:nvPr/>
        </p:nvSpPr>
        <p:spPr>
          <a:xfrm>
            <a:off x="2468880" y="4709160"/>
            <a:ext cx="7223760" cy="1188720"/>
          </a:xfrm>
          <a:prstGeom prst="rect">
            <a:avLst/>
          </a:prstGeom>
          <a:noFill/>
          <a:ln/>
        </p:spPr>
        <p:txBody>
          <a:bodyPr wrap="square" lIns="0" tIns="0" rIns="0" bIns="0" rtlCol="0" anchor="ctr"/>
          <a:lstStyle/>
          <a:p>
            <a:pPr marL="0" indent="0" algn="ctr">
              <a:buNone/>
            </a:pPr>
            <a:r>
              <a:rPr lang="en-US" sz="1700" dirty="0">
                <a:solidFill>
                  <a:srgbClr val="111111"/>
                </a:solidFill>
                <a:latin typeface="Arial" pitchFamily="34" charset="0"/>
                <a:ea typeface="Arial" pitchFamily="34" charset="-122"/>
                <a:cs typeface="Arial" pitchFamily="34" charset="-120"/>
              </a:rPr>
              <a:t>Three songs, some announcements, and a sermon once a week is like eating only one meal a week.</a:t>
            </a:r>
            <a:endParaRPr lang="en-US" sz="1700" dirty="0"/>
          </a:p>
          <a:p>
            <a:pPr marL="0" indent="0" algn="ctr">
              <a:buNone/>
            </a:pPr>
            <a:r>
              <a:rPr lang="en-US" sz="1900" b="1" dirty="0">
                <a:solidFill>
                  <a:srgbClr val="111111"/>
                </a:solidFill>
                <a:latin typeface="Arial" pitchFamily="34" charset="0"/>
                <a:ea typeface="Arial" pitchFamily="34" charset="-122"/>
                <a:cs typeface="Arial" pitchFamily="34" charset="-120"/>
              </a:rPr>
              <a:t>“Whatever you feed, will grow.”</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TotalTime>
  <Words>2113</Words>
  <Application>Microsoft Office PowerPoint</Application>
  <PresentationFormat>Widescreen</PresentationFormat>
  <Paragraphs>181</Paragraphs>
  <Slides>21</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Aptos</vt:lpstr>
      <vt:lpstr>Aptos Display</vt:lpstr>
      <vt:lpstr>Arial</vt:lpstr>
      <vt:lpstr>Office Theme</vt:lpstr>
      <vt:lpstr>1_Office Theme</vt:lpstr>
      <vt:lpstr>What is Salvation?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Thompson, Kevin S.</cp:lastModifiedBy>
  <cp:revision>1</cp:revision>
  <dcterms:created xsi:type="dcterms:W3CDTF">2026-07-15T21:42:30Z</dcterms:created>
  <dcterms:modified xsi:type="dcterms:W3CDTF">2026-08-12T17:44:42Z</dcterms:modified>
</cp:coreProperties>
</file>